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9.jpg" ContentType="image/jpeg"/>
  <Override PartName="/ppt/media/image30.jpg" ContentType="image/jpeg"/>
  <Override PartName="/ppt/media/image31.jpg" ContentType="image/jpeg"/>
  <Override PartName="/ppt/media/image32.jpg" ContentType="image/jpeg"/>
  <Override PartName="/ppt/media/image33.jpg" ContentType="image/jpeg"/>
  <Override PartName="/ppt/media/image34.jpg" ContentType="image/jpeg"/>
  <Override PartName="/ppt/media/image35.jpg" ContentType="image/jpeg"/>
  <Override PartName="/ppt/media/image37.jpg" ContentType="image/jpeg"/>
  <Override PartName="/ppt/media/image3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02" r:id="rId4"/>
    <p:sldId id="305" r:id="rId5"/>
    <p:sldId id="307" r:id="rId6"/>
    <p:sldId id="308" r:id="rId7"/>
    <p:sldId id="312" r:id="rId8"/>
    <p:sldId id="313" r:id="rId9"/>
    <p:sldId id="314" r:id="rId10"/>
    <p:sldId id="315" r:id="rId11"/>
    <p:sldId id="316" r:id="rId12"/>
    <p:sldId id="317" r:id="rId13"/>
    <p:sldId id="319" r:id="rId14"/>
    <p:sldId id="320" r:id="rId15"/>
    <p:sldId id="321" r:id="rId16"/>
    <p:sldId id="318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01" r:id="rId2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885"/>
    <a:srgbClr val="0036A2"/>
    <a:srgbClr val="002E8A"/>
    <a:srgbClr val="002570"/>
    <a:srgbClr val="5E5E5E"/>
    <a:srgbClr val="686868"/>
    <a:srgbClr val="E8E8E8"/>
    <a:srgbClr val="7B7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677" autoAdjust="0"/>
  </p:normalViewPr>
  <p:slideViewPr>
    <p:cSldViewPr>
      <p:cViewPr>
        <p:scale>
          <a:sx n="69" d="100"/>
          <a:sy n="69" d="100"/>
        </p:scale>
        <p:origin x="307" y="-2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18666" y="1853260"/>
            <a:ext cx="4170679" cy="3929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19670" y="1853260"/>
            <a:ext cx="4940934" cy="3929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92807"/>
            <a:ext cx="7034783" cy="307238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823" y="780287"/>
            <a:ext cx="6083808" cy="500176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96823" y="777239"/>
            <a:ext cx="6083935" cy="5001895"/>
          </a:xfrm>
          <a:custGeom>
            <a:avLst/>
            <a:gdLst/>
            <a:ahLst/>
            <a:cxnLst/>
            <a:rect l="l" t="t" r="r" b="b"/>
            <a:pathLst>
              <a:path w="6083934" h="5001895">
                <a:moveTo>
                  <a:pt x="6083808" y="0"/>
                </a:moveTo>
                <a:lnTo>
                  <a:pt x="0" y="0"/>
                </a:lnTo>
                <a:lnTo>
                  <a:pt x="0" y="5001768"/>
                </a:lnTo>
                <a:lnTo>
                  <a:pt x="6083808" y="5001768"/>
                </a:lnTo>
                <a:lnTo>
                  <a:pt x="6083808" y="0"/>
                </a:lnTo>
                <a:close/>
              </a:path>
            </a:pathLst>
          </a:custGeom>
          <a:solidFill>
            <a:srgbClr val="0051B1">
              <a:alpha val="4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7069" y="3498835"/>
            <a:ext cx="5601335" cy="2329815"/>
          </a:xfrm>
          <a:custGeom>
            <a:avLst/>
            <a:gdLst/>
            <a:ahLst/>
            <a:cxnLst/>
            <a:rect l="l" t="t" r="r" b="b"/>
            <a:pathLst>
              <a:path w="5601334" h="2329815">
                <a:moveTo>
                  <a:pt x="944042" y="2301981"/>
                </a:moveTo>
                <a:lnTo>
                  <a:pt x="1095296" y="2179398"/>
                </a:lnTo>
                <a:lnTo>
                  <a:pt x="1466992" y="1885888"/>
                </a:lnTo>
                <a:lnTo>
                  <a:pt x="1936036" y="1532815"/>
                </a:lnTo>
                <a:lnTo>
                  <a:pt x="2379333" y="1231538"/>
                </a:lnTo>
                <a:lnTo>
                  <a:pt x="2427061" y="1202295"/>
                </a:lnTo>
                <a:lnTo>
                  <a:pt x="2474461" y="1173389"/>
                </a:lnTo>
                <a:lnTo>
                  <a:pt x="2521548" y="1144835"/>
                </a:lnTo>
                <a:lnTo>
                  <a:pt x="2568341" y="1116647"/>
                </a:lnTo>
                <a:lnTo>
                  <a:pt x="2614856" y="1088837"/>
                </a:lnTo>
                <a:lnTo>
                  <a:pt x="2661110" y="1061421"/>
                </a:lnTo>
                <a:lnTo>
                  <a:pt x="2707121" y="1034411"/>
                </a:lnTo>
                <a:lnTo>
                  <a:pt x="2752904" y="1007822"/>
                </a:lnTo>
                <a:lnTo>
                  <a:pt x="2798478" y="981668"/>
                </a:lnTo>
                <a:lnTo>
                  <a:pt x="2843858" y="955963"/>
                </a:lnTo>
                <a:lnTo>
                  <a:pt x="2889063" y="930720"/>
                </a:lnTo>
                <a:lnTo>
                  <a:pt x="2934109" y="905953"/>
                </a:lnTo>
                <a:lnTo>
                  <a:pt x="2979014" y="881677"/>
                </a:lnTo>
                <a:lnTo>
                  <a:pt x="3023793" y="857904"/>
                </a:lnTo>
                <a:lnTo>
                  <a:pt x="3068464" y="834650"/>
                </a:lnTo>
                <a:lnTo>
                  <a:pt x="3113045" y="811927"/>
                </a:lnTo>
                <a:lnTo>
                  <a:pt x="3157552" y="789750"/>
                </a:lnTo>
                <a:lnTo>
                  <a:pt x="3202001" y="768132"/>
                </a:lnTo>
                <a:lnTo>
                  <a:pt x="3246411" y="747088"/>
                </a:lnTo>
                <a:lnTo>
                  <a:pt x="3290798" y="726632"/>
                </a:lnTo>
                <a:lnTo>
                  <a:pt x="3335179" y="706776"/>
                </a:lnTo>
                <a:lnTo>
                  <a:pt x="3379572" y="687536"/>
                </a:lnTo>
                <a:lnTo>
                  <a:pt x="3423992" y="668924"/>
                </a:lnTo>
                <a:lnTo>
                  <a:pt x="3468457" y="650956"/>
                </a:lnTo>
                <a:lnTo>
                  <a:pt x="3512985" y="633644"/>
                </a:lnTo>
                <a:lnTo>
                  <a:pt x="3557591" y="617003"/>
                </a:lnTo>
                <a:lnTo>
                  <a:pt x="3602294" y="601046"/>
                </a:lnTo>
                <a:lnTo>
                  <a:pt x="3647109" y="585787"/>
                </a:lnTo>
                <a:lnTo>
                  <a:pt x="3692055" y="571241"/>
                </a:lnTo>
                <a:lnTo>
                  <a:pt x="3737148" y="557420"/>
                </a:lnTo>
                <a:lnTo>
                  <a:pt x="3782405" y="544340"/>
                </a:lnTo>
                <a:lnTo>
                  <a:pt x="3848276" y="525543"/>
                </a:lnTo>
                <a:lnTo>
                  <a:pt x="3907556" y="508136"/>
                </a:lnTo>
                <a:lnTo>
                  <a:pt x="3958487" y="492443"/>
                </a:lnTo>
                <a:lnTo>
                  <a:pt x="3999309" y="478790"/>
                </a:lnTo>
                <a:lnTo>
                  <a:pt x="4028265" y="467503"/>
                </a:lnTo>
                <a:lnTo>
                  <a:pt x="4043596" y="458906"/>
                </a:lnTo>
                <a:lnTo>
                  <a:pt x="4043544" y="453325"/>
                </a:lnTo>
                <a:lnTo>
                  <a:pt x="3994406" y="450777"/>
                </a:lnTo>
                <a:lnTo>
                  <a:pt x="3944416" y="450392"/>
                </a:lnTo>
                <a:lnTo>
                  <a:pt x="3924592" y="450331"/>
                </a:lnTo>
                <a:lnTo>
                  <a:pt x="3907029" y="450367"/>
                </a:lnTo>
                <a:lnTo>
                  <a:pt x="3859021" y="451123"/>
                </a:lnTo>
                <a:lnTo>
                  <a:pt x="3799365" y="452997"/>
                </a:lnTo>
                <a:lnTo>
                  <a:pt x="3772743" y="453902"/>
                </a:lnTo>
                <a:lnTo>
                  <a:pt x="3741269" y="454959"/>
                </a:lnTo>
                <a:lnTo>
                  <a:pt x="3660216" y="457557"/>
                </a:lnTo>
                <a:lnTo>
                  <a:pt x="3608858" y="459111"/>
                </a:lnTo>
                <a:lnTo>
                  <a:pt x="3549093" y="460844"/>
                </a:lnTo>
                <a:lnTo>
                  <a:pt x="3480033" y="462764"/>
                </a:lnTo>
                <a:lnTo>
                  <a:pt x="3400788" y="464877"/>
                </a:lnTo>
                <a:lnTo>
                  <a:pt x="3310469" y="467191"/>
                </a:lnTo>
                <a:lnTo>
                  <a:pt x="3262689" y="468430"/>
                </a:lnTo>
                <a:lnTo>
                  <a:pt x="3213253" y="469612"/>
                </a:lnTo>
                <a:lnTo>
                  <a:pt x="3162276" y="470737"/>
                </a:lnTo>
                <a:lnTo>
                  <a:pt x="3109874" y="471803"/>
                </a:lnTo>
                <a:lnTo>
                  <a:pt x="3056161" y="472813"/>
                </a:lnTo>
                <a:lnTo>
                  <a:pt x="3001253" y="473765"/>
                </a:lnTo>
                <a:lnTo>
                  <a:pt x="2945263" y="474659"/>
                </a:lnTo>
                <a:lnTo>
                  <a:pt x="2888308" y="475496"/>
                </a:lnTo>
                <a:lnTo>
                  <a:pt x="2830501" y="476275"/>
                </a:lnTo>
                <a:lnTo>
                  <a:pt x="2771958" y="476996"/>
                </a:lnTo>
                <a:lnTo>
                  <a:pt x="2712795" y="477660"/>
                </a:lnTo>
                <a:lnTo>
                  <a:pt x="2653125" y="478266"/>
                </a:lnTo>
                <a:lnTo>
                  <a:pt x="2593064" y="478815"/>
                </a:lnTo>
                <a:lnTo>
                  <a:pt x="2532726" y="479306"/>
                </a:lnTo>
                <a:lnTo>
                  <a:pt x="2472228" y="479739"/>
                </a:lnTo>
                <a:lnTo>
                  <a:pt x="2411682" y="480115"/>
                </a:lnTo>
                <a:lnTo>
                  <a:pt x="2351206" y="480433"/>
                </a:lnTo>
                <a:lnTo>
                  <a:pt x="2290912" y="480693"/>
                </a:lnTo>
                <a:lnTo>
                  <a:pt x="2230917" y="480895"/>
                </a:lnTo>
                <a:lnTo>
                  <a:pt x="2171335" y="481040"/>
                </a:lnTo>
                <a:lnTo>
                  <a:pt x="2112282" y="481127"/>
                </a:lnTo>
                <a:lnTo>
                  <a:pt x="2053871" y="481156"/>
                </a:lnTo>
                <a:lnTo>
                  <a:pt x="1996219" y="481128"/>
                </a:lnTo>
                <a:lnTo>
                  <a:pt x="1939440" y="481041"/>
                </a:lnTo>
                <a:lnTo>
                  <a:pt x="1883648" y="480897"/>
                </a:lnTo>
                <a:lnTo>
                  <a:pt x="1828960" y="480695"/>
                </a:lnTo>
                <a:lnTo>
                  <a:pt x="1775489" y="480435"/>
                </a:lnTo>
                <a:lnTo>
                  <a:pt x="1723351" y="480118"/>
                </a:lnTo>
                <a:lnTo>
                  <a:pt x="1672661" y="479742"/>
                </a:lnTo>
                <a:lnTo>
                  <a:pt x="1623534" y="479309"/>
                </a:lnTo>
                <a:lnTo>
                  <a:pt x="1576084" y="478818"/>
                </a:lnTo>
                <a:lnTo>
                  <a:pt x="1530426" y="478268"/>
                </a:lnTo>
                <a:lnTo>
                  <a:pt x="1486676" y="477661"/>
                </a:lnTo>
                <a:lnTo>
                  <a:pt x="1444948" y="476996"/>
                </a:lnTo>
                <a:lnTo>
                  <a:pt x="1405357" y="476273"/>
                </a:lnTo>
                <a:lnTo>
                  <a:pt x="1333048" y="474654"/>
                </a:lnTo>
                <a:lnTo>
                  <a:pt x="1270667" y="472802"/>
                </a:lnTo>
                <a:lnTo>
                  <a:pt x="1219133" y="470718"/>
                </a:lnTo>
                <a:lnTo>
                  <a:pt x="1156235" y="467333"/>
                </a:lnTo>
                <a:lnTo>
                  <a:pt x="1079373" y="462459"/>
                </a:lnTo>
                <a:lnTo>
                  <a:pt x="1036524" y="459455"/>
                </a:lnTo>
                <a:lnTo>
                  <a:pt x="991167" y="456066"/>
                </a:lnTo>
                <a:lnTo>
                  <a:pt x="943629" y="452288"/>
                </a:lnTo>
                <a:lnTo>
                  <a:pt x="894238" y="448119"/>
                </a:lnTo>
                <a:lnTo>
                  <a:pt x="843321" y="443553"/>
                </a:lnTo>
                <a:lnTo>
                  <a:pt x="791206" y="438586"/>
                </a:lnTo>
                <a:lnTo>
                  <a:pt x="738220" y="433215"/>
                </a:lnTo>
                <a:lnTo>
                  <a:pt x="684691" y="427436"/>
                </a:lnTo>
                <a:lnTo>
                  <a:pt x="630946" y="421243"/>
                </a:lnTo>
                <a:lnTo>
                  <a:pt x="577313" y="414634"/>
                </a:lnTo>
                <a:lnTo>
                  <a:pt x="524118" y="407604"/>
                </a:lnTo>
                <a:lnTo>
                  <a:pt x="471691" y="400149"/>
                </a:lnTo>
                <a:lnTo>
                  <a:pt x="420358" y="392265"/>
                </a:lnTo>
                <a:lnTo>
                  <a:pt x="370447" y="383948"/>
                </a:lnTo>
                <a:lnTo>
                  <a:pt x="322285" y="375194"/>
                </a:lnTo>
                <a:lnTo>
                  <a:pt x="276200" y="365999"/>
                </a:lnTo>
                <a:lnTo>
                  <a:pt x="232519" y="356358"/>
                </a:lnTo>
                <a:lnTo>
                  <a:pt x="191570" y="346268"/>
                </a:lnTo>
                <a:lnTo>
                  <a:pt x="153680" y="335725"/>
                </a:lnTo>
                <a:lnTo>
                  <a:pt x="88389" y="313261"/>
                </a:lnTo>
                <a:lnTo>
                  <a:pt x="39265" y="288935"/>
                </a:lnTo>
                <a:lnTo>
                  <a:pt x="8928" y="262714"/>
                </a:lnTo>
                <a:lnTo>
                  <a:pt x="0" y="234565"/>
                </a:lnTo>
                <a:lnTo>
                  <a:pt x="4382" y="219757"/>
                </a:lnTo>
                <a:lnTo>
                  <a:pt x="32477" y="188655"/>
                </a:lnTo>
                <a:lnTo>
                  <a:pt x="316532" y="82500"/>
                </a:lnTo>
                <a:lnTo>
                  <a:pt x="711407" y="26170"/>
                </a:lnTo>
                <a:lnTo>
                  <a:pt x="1062043" y="3918"/>
                </a:lnTo>
                <a:lnTo>
                  <a:pt x="1213380" y="0"/>
                </a:lnTo>
              </a:path>
              <a:path w="5601334" h="2329815">
                <a:moveTo>
                  <a:pt x="1905097" y="2329605"/>
                </a:moveTo>
                <a:lnTo>
                  <a:pt x="2066097" y="2172203"/>
                </a:lnTo>
                <a:lnTo>
                  <a:pt x="2448950" y="1806753"/>
                </a:lnTo>
                <a:lnTo>
                  <a:pt x="2903433" y="1393392"/>
                </a:lnTo>
                <a:lnTo>
                  <a:pt x="3279324" y="1092255"/>
                </a:lnTo>
                <a:lnTo>
                  <a:pt x="3317893" y="1066471"/>
                </a:lnTo>
                <a:lnTo>
                  <a:pt x="3356704" y="1040816"/>
                </a:lnTo>
                <a:lnTo>
                  <a:pt x="3395784" y="1015318"/>
                </a:lnTo>
                <a:lnTo>
                  <a:pt x="3435163" y="990009"/>
                </a:lnTo>
                <a:lnTo>
                  <a:pt x="3474866" y="964919"/>
                </a:lnTo>
                <a:lnTo>
                  <a:pt x="3514922" y="940076"/>
                </a:lnTo>
                <a:lnTo>
                  <a:pt x="3555359" y="915512"/>
                </a:lnTo>
                <a:lnTo>
                  <a:pt x="3596204" y="891257"/>
                </a:lnTo>
                <a:lnTo>
                  <a:pt x="3637485" y="867340"/>
                </a:lnTo>
                <a:lnTo>
                  <a:pt x="3679230" y="843792"/>
                </a:lnTo>
                <a:lnTo>
                  <a:pt x="3721466" y="820643"/>
                </a:lnTo>
                <a:lnTo>
                  <a:pt x="3764220" y="797922"/>
                </a:lnTo>
                <a:lnTo>
                  <a:pt x="3807521" y="775661"/>
                </a:lnTo>
                <a:lnTo>
                  <a:pt x="3851397" y="753889"/>
                </a:lnTo>
                <a:lnTo>
                  <a:pt x="3895874" y="732636"/>
                </a:lnTo>
                <a:lnTo>
                  <a:pt x="3940981" y="711932"/>
                </a:lnTo>
                <a:lnTo>
                  <a:pt x="3986745" y="691808"/>
                </a:lnTo>
                <a:lnTo>
                  <a:pt x="4033193" y="672293"/>
                </a:lnTo>
                <a:lnTo>
                  <a:pt x="4080355" y="653417"/>
                </a:lnTo>
                <a:lnTo>
                  <a:pt x="4128256" y="635211"/>
                </a:lnTo>
                <a:lnTo>
                  <a:pt x="4176926" y="617705"/>
                </a:lnTo>
                <a:lnTo>
                  <a:pt x="4226391" y="600929"/>
                </a:lnTo>
                <a:lnTo>
                  <a:pt x="4276679" y="584912"/>
                </a:lnTo>
                <a:lnTo>
                  <a:pt x="4327818" y="569686"/>
                </a:lnTo>
                <a:lnTo>
                  <a:pt x="4379836" y="555279"/>
                </a:lnTo>
                <a:lnTo>
                  <a:pt x="4432759" y="541723"/>
                </a:lnTo>
                <a:lnTo>
                  <a:pt x="4486617" y="529047"/>
                </a:lnTo>
                <a:lnTo>
                  <a:pt x="4541436" y="517281"/>
                </a:lnTo>
                <a:lnTo>
                  <a:pt x="4597245" y="506456"/>
                </a:lnTo>
                <a:lnTo>
                  <a:pt x="4996344" y="439983"/>
                </a:lnTo>
                <a:lnTo>
                  <a:pt x="5314449" y="397078"/>
                </a:lnTo>
                <a:lnTo>
                  <a:pt x="5524879" y="374044"/>
                </a:lnTo>
                <a:lnTo>
                  <a:pt x="5600951" y="367188"/>
                </a:lnTo>
              </a:path>
              <a:path w="5601334" h="2329815">
                <a:moveTo>
                  <a:pt x="5600951" y="161047"/>
                </a:moveTo>
                <a:lnTo>
                  <a:pt x="5397538" y="195126"/>
                </a:lnTo>
                <a:lnTo>
                  <a:pt x="4830911" y="270444"/>
                </a:lnTo>
                <a:lnTo>
                  <a:pt x="3966486" y="346626"/>
                </a:lnTo>
                <a:lnTo>
                  <a:pt x="2869679" y="383293"/>
                </a:lnTo>
                <a:lnTo>
                  <a:pt x="2786505" y="383519"/>
                </a:lnTo>
                <a:lnTo>
                  <a:pt x="2704199" y="383603"/>
                </a:lnTo>
                <a:lnTo>
                  <a:pt x="2622788" y="383544"/>
                </a:lnTo>
                <a:lnTo>
                  <a:pt x="2542299" y="383345"/>
                </a:lnTo>
                <a:lnTo>
                  <a:pt x="2462758" y="383007"/>
                </a:lnTo>
                <a:lnTo>
                  <a:pt x="2384192" y="382530"/>
                </a:lnTo>
                <a:lnTo>
                  <a:pt x="2306628" y="381917"/>
                </a:lnTo>
                <a:lnTo>
                  <a:pt x="2230092" y="381168"/>
                </a:lnTo>
                <a:lnTo>
                  <a:pt x="2154611" y="380284"/>
                </a:lnTo>
                <a:lnTo>
                  <a:pt x="2080211" y="379268"/>
                </a:lnTo>
                <a:lnTo>
                  <a:pt x="2006919" y="378120"/>
                </a:lnTo>
                <a:lnTo>
                  <a:pt x="1934761" y="376841"/>
                </a:lnTo>
                <a:lnTo>
                  <a:pt x="1863765" y="375433"/>
                </a:lnTo>
                <a:lnTo>
                  <a:pt x="1793957" y="373897"/>
                </a:lnTo>
                <a:lnTo>
                  <a:pt x="1725364" y="372234"/>
                </a:lnTo>
                <a:lnTo>
                  <a:pt x="1658011" y="370446"/>
                </a:lnTo>
                <a:lnTo>
                  <a:pt x="1591927" y="368534"/>
                </a:lnTo>
                <a:lnTo>
                  <a:pt x="1527136" y="366499"/>
                </a:lnTo>
                <a:lnTo>
                  <a:pt x="1463667" y="364342"/>
                </a:lnTo>
                <a:lnTo>
                  <a:pt x="1401546" y="362065"/>
                </a:lnTo>
                <a:lnTo>
                  <a:pt x="1340798" y="359668"/>
                </a:lnTo>
                <a:lnTo>
                  <a:pt x="1281452" y="357154"/>
                </a:lnTo>
                <a:lnTo>
                  <a:pt x="1223533" y="354523"/>
                </a:lnTo>
                <a:lnTo>
                  <a:pt x="1167068" y="351777"/>
                </a:lnTo>
                <a:lnTo>
                  <a:pt x="1112084" y="348917"/>
                </a:lnTo>
                <a:lnTo>
                  <a:pt x="1058608" y="345944"/>
                </a:lnTo>
                <a:lnTo>
                  <a:pt x="1006665" y="342860"/>
                </a:lnTo>
                <a:lnTo>
                  <a:pt x="956283" y="339665"/>
                </a:lnTo>
                <a:lnTo>
                  <a:pt x="907489" y="336361"/>
                </a:lnTo>
                <a:lnTo>
                  <a:pt x="860308" y="332950"/>
                </a:lnTo>
                <a:lnTo>
                  <a:pt x="814768" y="329432"/>
                </a:lnTo>
                <a:lnTo>
                  <a:pt x="770894" y="325809"/>
                </a:lnTo>
                <a:lnTo>
                  <a:pt x="728715" y="322082"/>
                </a:lnTo>
                <a:lnTo>
                  <a:pt x="688256" y="318253"/>
                </a:lnTo>
                <a:lnTo>
                  <a:pt x="649544" y="314322"/>
                </a:lnTo>
                <a:lnTo>
                  <a:pt x="577467" y="306161"/>
                </a:lnTo>
                <a:lnTo>
                  <a:pt x="512698" y="297610"/>
                </a:lnTo>
                <a:lnTo>
                  <a:pt x="455449" y="288679"/>
                </a:lnTo>
                <a:lnTo>
                  <a:pt x="405933" y="279378"/>
                </a:lnTo>
                <a:lnTo>
                  <a:pt x="364364" y="269716"/>
                </a:lnTo>
                <a:lnTo>
                  <a:pt x="317376" y="254572"/>
                </a:lnTo>
                <a:lnTo>
                  <a:pt x="284525" y="233215"/>
                </a:lnTo>
                <a:lnTo>
                  <a:pt x="281350" y="222060"/>
                </a:lnTo>
                <a:lnTo>
                  <a:pt x="283169" y="216367"/>
                </a:lnTo>
                <a:lnTo>
                  <a:pt x="497903" y="135692"/>
                </a:lnTo>
                <a:lnTo>
                  <a:pt x="805645" y="91413"/>
                </a:lnTo>
                <a:lnTo>
                  <a:pt x="1086197" y="67841"/>
                </a:lnTo>
                <a:lnTo>
                  <a:pt x="1208777" y="60891"/>
                </a:lnTo>
              </a:path>
            </a:pathLst>
          </a:custGeom>
          <a:ln w="14965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32103" y="777239"/>
            <a:ext cx="3596640" cy="5058410"/>
          </a:xfrm>
          <a:custGeom>
            <a:avLst/>
            <a:gdLst/>
            <a:ahLst/>
            <a:cxnLst/>
            <a:rect l="l" t="t" r="r" b="b"/>
            <a:pathLst>
              <a:path w="3596640" h="5058410">
                <a:moveTo>
                  <a:pt x="0" y="64008"/>
                </a:moveTo>
                <a:lnTo>
                  <a:pt x="0" y="5057800"/>
                </a:lnTo>
              </a:path>
              <a:path w="3596640" h="5058410">
                <a:moveTo>
                  <a:pt x="3596640" y="0"/>
                </a:moveTo>
                <a:lnTo>
                  <a:pt x="3596640" y="2703576"/>
                </a:lnTo>
              </a:path>
              <a:path w="3596640" h="5058410">
                <a:moveTo>
                  <a:pt x="1420368" y="1466088"/>
                </a:moveTo>
                <a:lnTo>
                  <a:pt x="1420368" y="2715006"/>
                </a:lnTo>
              </a:path>
            </a:pathLst>
          </a:custGeom>
          <a:ln w="18288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855" y="4895087"/>
            <a:ext cx="170687" cy="17373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4079" y="3422903"/>
            <a:ext cx="167639" cy="17373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46447" y="691895"/>
            <a:ext cx="170687" cy="17373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290816" y="5279135"/>
            <a:ext cx="494030" cy="499745"/>
          </a:xfrm>
          <a:custGeom>
            <a:avLst/>
            <a:gdLst/>
            <a:ahLst/>
            <a:cxnLst/>
            <a:rect l="l" t="t" r="r" b="b"/>
            <a:pathLst>
              <a:path w="494029" h="499745">
                <a:moveTo>
                  <a:pt x="493649" y="0"/>
                </a:moveTo>
                <a:lnTo>
                  <a:pt x="0" y="0"/>
                </a:lnTo>
                <a:lnTo>
                  <a:pt x="0" y="499440"/>
                </a:lnTo>
                <a:lnTo>
                  <a:pt x="493649" y="499440"/>
                </a:lnTo>
                <a:lnTo>
                  <a:pt x="493649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70648" y="5398007"/>
            <a:ext cx="155448" cy="2895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723" y="733755"/>
            <a:ext cx="11836552" cy="73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253" y="1650637"/>
            <a:ext cx="11045825" cy="3975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1906" y="6419941"/>
            <a:ext cx="302259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osstat.gov.ru/zatr-vp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6.jpeg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11.pn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56" y="0"/>
            <a:ext cx="12187555" cy="6858000"/>
            <a:chOff x="4756" y="0"/>
            <a:chExt cx="121875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6" y="0"/>
              <a:ext cx="12187243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0495" y="1293036"/>
              <a:ext cx="833891" cy="97819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889250" y="2434793"/>
            <a:ext cx="2219960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</a:t>
            </a:r>
            <a:r>
              <a:rPr sz="1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АЯ</a:t>
            </a:r>
            <a:r>
              <a:rPr sz="1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ТВЕ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ТАТ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457431" y="4642154"/>
            <a:ext cx="494030" cy="499745"/>
            <a:chOff x="11457431" y="4642154"/>
            <a:chExt cx="494030" cy="499745"/>
          </a:xfrm>
        </p:grpSpPr>
        <p:sp>
          <p:nvSpPr>
            <p:cNvPr id="7" name="object 7"/>
            <p:cNvSpPr/>
            <p:nvPr/>
          </p:nvSpPr>
          <p:spPr>
            <a:xfrm>
              <a:off x="11457431" y="4642154"/>
              <a:ext cx="494030" cy="499745"/>
            </a:xfrm>
            <a:custGeom>
              <a:avLst/>
              <a:gdLst/>
              <a:ahLst/>
              <a:cxnLst/>
              <a:rect l="l" t="t" r="r" b="b"/>
              <a:pathLst>
                <a:path w="494029" h="499745">
                  <a:moveTo>
                    <a:pt x="493649" y="0"/>
                  </a:moveTo>
                  <a:lnTo>
                    <a:pt x="0" y="0"/>
                  </a:lnTo>
                  <a:lnTo>
                    <a:pt x="0" y="499440"/>
                  </a:lnTo>
                  <a:lnTo>
                    <a:pt x="493649" y="499440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37263" y="4760975"/>
              <a:ext cx="152400" cy="28651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037457" y="3538473"/>
            <a:ext cx="7087743" cy="14888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статистическое наблюдение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затратами на производство и продажу продукции (товаров, работ, услуг)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за 2021 год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4" y="783336"/>
            <a:ext cx="798576" cy="1453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36" y="3054096"/>
            <a:ext cx="646176" cy="6431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76" y="5355336"/>
            <a:ext cx="658368" cy="6644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81000" y="381000"/>
            <a:ext cx="11567160" cy="4023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800" b="1" dirty="0">
                <a:solidFill>
                  <a:srgbClr val="334286"/>
                </a:solidFill>
                <a:latin typeface="Arial"/>
              </a:rPr>
              <a:t>АЛГОРИТМ ДЕЙСТВИЙ ПО ПОДБОРУ </a:t>
            </a:r>
            <a:r>
              <a:rPr lang="ru" sz="2800" b="1" dirty="0" smtClean="0">
                <a:solidFill>
                  <a:srgbClr val="334286"/>
                </a:solidFill>
                <a:latin typeface="Arial"/>
              </a:rPr>
              <a:t>ПРИЛОЖЕНИЯ</a:t>
            </a:r>
            <a:endParaRPr lang="ru" sz="2800" b="1" dirty="0">
              <a:solidFill>
                <a:srgbClr val="334286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77696" y="966216"/>
            <a:ext cx="6385560" cy="100550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2800" b="1" dirty="0" smtClean="0">
                <a:solidFill>
                  <a:srgbClr val="334286"/>
                </a:solidFill>
                <a:latin typeface="Arial"/>
              </a:rPr>
              <a:t>Какое приложение </a:t>
            </a:r>
            <a:r>
              <a:rPr lang="ru" sz="2800" b="1" dirty="0">
                <a:solidFill>
                  <a:srgbClr val="334286"/>
                </a:solidFill>
                <a:latin typeface="Arial"/>
              </a:rPr>
              <a:t>выбрать?</a:t>
            </a:r>
          </a:p>
          <a:p>
            <a:pPr indent="152400">
              <a:lnSpc>
                <a:spcPct val="79000"/>
              </a:lnSpc>
            </a:pPr>
            <a:endParaRPr lang="ru" sz="2400" dirty="0" smtClean="0">
              <a:solidFill>
                <a:srgbClr val="595959"/>
              </a:solidFill>
              <a:latin typeface="Arial"/>
            </a:endParaRPr>
          </a:p>
          <a:p>
            <a:pPr indent="317500"/>
            <a:r>
              <a:rPr lang="ru" sz="2400" dirty="0" smtClean="0">
                <a:solidFill>
                  <a:srgbClr val="595959"/>
                </a:solidFill>
                <a:latin typeface="Arial"/>
              </a:rPr>
              <a:t>- Какой </a:t>
            </a:r>
            <a:r>
              <a:rPr lang="ru" sz="2400" dirty="0">
                <a:solidFill>
                  <a:srgbClr val="595959"/>
                </a:solidFill>
                <a:latin typeface="Arial"/>
              </a:rPr>
              <a:t>основной вид деятельности</a:t>
            </a:r>
            <a:r>
              <a:rPr lang="ru" sz="2400" dirty="0" smtClean="0">
                <a:solidFill>
                  <a:srgbClr val="595959"/>
                </a:solidFill>
                <a:latin typeface="Arial"/>
              </a:rPr>
              <a:t>?</a:t>
            </a:r>
            <a:endParaRPr lang="ru" sz="2400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0309" y="2102802"/>
            <a:ext cx="10329291" cy="75317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342900" indent="-342900">
              <a:buFontTx/>
              <a:buChar char="-"/>
            </a:pPr>
            <a:r>
              <a:rPr lang="ru" sz="2400" dirty="0" smtClean="0">
                <a:solidFill>
                  <a:srgbClr val="595959"/>
                </a:solidFill>
                <a:latin typeface="Arial"/>
              </a:rPr>
              <a:t>Сверяем с формой </a:t>
            </a:r>
            <a:r>
              <a:rPr lang="ru" sz="2400" dirty="0">
                <a:solidFill>
                  <a:srgbClr val="595959"/>
                </a:solidFill>
                <a:latin typeface="Arial"/>
              </a:rPr>
              <a:t>№ 1-предприятие </a:t>
            </a:r>
            <a:r>
              <a:rPr lang="ru" sz="2400" dirty="0" smtClean="0">
                <a:solidFill>
                  <a:srgbClr val="595959"/>
                </a:solidFill>
                <a:latin typeface="Arial"/>
              </a:rPr>
              <a:t>(по какому виду деятельности </a:t>
            </a:r>
          </a:p>
          <a:p>
            <a:r>
              <a:rPr lang="ru" sz="2400" dirty="0" smtClean="0">
                <a:solidFill>
                  <a:srgbClr val="595959"/>
                </a:solidFill>
                <a:latin typeface="Arial"/>
              </a:rPr>
              <a:t>    наибольший оборот в отчетном году)</a:t>
            </a:r>
            <a:endParaRPr lang="ru" sz="2400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76400" y="3116638"/>
            <a:ext cx="8756904" cy="192475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38100"/>
            <a:r>
              <a:rPr lang="ru" sz="2400" dirty="0" smtClean="0">
                <a:solidFill>
                  <a:srgbClr val="595959"/>
                </a:solidFill>
                <a:latin typeface="Arial"/>
              </a:rPr>
              <a:t>По классификатору </a:t>
            </a:r>
            <a:r>
              <a:rPr lang="ru" sz="2400" dirty="0">
                <a:solidFill>
                  <a:srgbClr val="595959"/>
                </a:solidFill>
                <a:latin typeface="Arial"/>
              </a:rPr>
              <a:t>видов деятельности ОКВЭД2, определяем коды разделов и двузначные коды классов ОКВЭД2, к которым относится деятельность предприятия </a:t>
            </a:r>
            <a:r>
              <a:rPr lang="ru" sz="2400" dirty="0">
                <a:solidFill>
                  <a:srgbClr val="FF0000"/>
                </a:solidFill>
                <a:latin typeface="Arial"/>
              </a:rPr>
              <a:t>(можно использовать таблицу с перечнем форм наблюдения)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00200" y="5269992"/>
            <a:ext cx="9247632" cy="10546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38100"/>
            <a:r>
              <a:rPr lang="ru" sz="2400" dirty="0">
                <a:solidFill>
                  <a:srgbClr val="595959"/>
                </a:solidFill>
                <a:latin typeface="Arial"/>
              </a:rPr>
              <a:t>Подбираем </a:t>
            </a:r>
            <a:r>
              <a:rPr lang="ru" sz="2400" dirty="0" smtClean="0">
                <a:solidFill>
                  <a:srgbClr val="595959"/>
                </a:solidFill>
                <a:latin typeface="Arial"/>
              </a:rPr>
              <a:t>форм</a:t>
            </a:r>
            <a:r>
              <a:rPr lang="ru-RU" sz="2400" dirty="0" smtClean="0">
                <a:solidFill>
                  <a:srgbClr val="595959"/>
                </a:solidFill>
                <a:latin typeface="Arial"/>
              </a:rPr>
              <a:t>у</a:t>
            </a:r>
            <a:r>
              <a:rPr lang="ru" sz="2400" dirty="0" smtClean="0">
                <a:solidFill>
                  <a:srgbClr val="595959"/>
                </a:solidFill>
                <a:latin typeface="Arial"/>
              </a:rPr>
              <a:t> </a:t>
            </a:r>
            <a:r>
              <a:rPr lang="ru" sz="2400" dirty="0">
                <a:solidFill>
                  <a:srgbClr val="595959"/>
                </a:solidFill>
                <a:latin typeface="Arial"/>
              </a:rPr>
              <a:t>наблюдения по </a:t>
            </a:r>
            <a:r>
              <a:rPr lang="ru" sz="2400" dirty="0" smtClean="0">
                <a:solidFill>
                  <a:srgbClr val="595959"/>
                </a:solidFill>
                <a:latin typeface="Arial"/>
              </a:rPr>
              <a:t>виду </a:t>
            </a:r>
            <a:r>
              <a:rPr lang="ru" sz="2400" dirty="0">
                <a:solidFill>
                  <a:srgbClr val="595959"/>
                </a:solidFill>
                <a:latin typeface="Arial"/>
              </a:rPr>
              <a:t>деятельности (основному </a:t>
            </a:r>
            <a:r>
              <a:rPr lang="ru" sz="2400" dirty="0" smtClean="0">
                <a:solidFill>
                  <a:srgbClr val="595959"/>
                </a:solidFill>
                <a:latin typeface="Arial"/>
              </a:rPr>
              <a:t>или вторичному); </a:t>
            </a:r>
            <a:r>
              <a:rPr lang="ru" sz="2400" dirty="0">
                <a:solidFill>
                  <a:srgbClr val="595959"/>
                </a:solidFill>
                <a:latin typeface="Arial"/>
              </a:rPr>
              <a:t>смотрим, в какой форме наиболее обширный список </a:t>
            </a:r>
            <a:r>
              <a:rPr lang="ru" sz="2400" dirty="0" smtClean="0">
                <a:solidFill>
                  <a:srgbClr val="595959"/>
                </a:solidFill>
                <a:latin typeface="Arial"/>
              </a:rPr>
              <a:t>затрат</a:t>
            </a:r>
            <a:endParaRPr lang="ru" sz="2400" dirty="0">
              <a:solidFill>
                <a:srgbClr val="59595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0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9808" y="353568"/>
            <a:ext cx="10984992" cy="3474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b="1" dirty="0">
                <a:solidFill>
                  <a:srgbClr val="334286"/>
                </a:solidFill>
                <a:latin typeface="Arial"/>
              </a:rPr>
              <a:t>КАКУЮ ИНФОРМАЦИЮ ИСПОЛЬЗОВАТЬ ДЛЯ ВЫБОРА </a:t>
            </a:r>
            <a:r>
              <a:rPr lang="ru" sz="2400" b="1" dirty="0" smtClean="0">
                <a:solidFill>
                  <a:srgbClr val="334286"/>
                </a:solidFill>
                <a:latin typeface="Arial"/>
              </a:rPr>
              <a:t>ПРИЛОЖЕНИЯ?</a:t>
            </a:r>
            <a:endParaRPr lang="ru" sz="2400" b="1" dirty="0">
              <a:solidFill>
                <a:srgbClr val="334286"/>
              </a:solidFill>
              <a:latin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08988" y="1074881"/>
            <a:ext cx="8790432" cy="6858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dirty="0">
                <a:solidFill>
                  <a:srgbClr val="595959"/>
                </a:solidFill>
                <a:latin typeface="Arial"/>
              </a:rPr>
              <a:t>Ф. № 1-предприятие за предыдущий год</a:t>
            </a:r>
          </a:p>
          <a:p>
            <a:pPr indent="0" algn="ctr"/>
            <a:r>
              <a:rPr lang="ru" sz="2400" dirty="0">
                <a:solidFill>
                  <a:srgbClr val="595959"/>
                </a:solidFill>
                <a:latin typeface="Arial"/>
              </a:rPr>
              <a:t>Раздел 8. Виды экономической деятельности в отчетном году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004358"/>
              </p:ext>
            </p:extLst>
          </p:nvPr>
        </p:nvGraphicFramePr>
        <p:xfrm>
          <a:off x="536448" y="2395728"/>
          <a:ext cx="11045952" cy="3624072"/>
        </p:xfrm>
        <a:graphic>
          <a:graphicData uri="http://schemas.openxmlformats.org/drawingml/2006/table">
            <a:tbl>
              <a:tblPr/>
              <a:tblGrid>
                <a:gridCol w="2816352"/>
                <a:gridCol w="862584"/>
                <a:gridCol w="1402080"/>
                <a:gridCol w="1652016"/>
                <a:gridCol w="1603248"/>
                <a:gridCol w="1216152"/>
                <a:gridCol w="1493520"/>
              </a:tblGrid>
              <a:tr h="1353312">
                <a:tc>
                  <a:txBody>
                    <a:bodyPr/>
                    <a:lstStyle/>
                    <a:p>
                      <a:endParaRPr sz="6400" dirty="0"/>
                    </a:p>
                  </a:txBody>
                  <a:tcPr marL="0" marR="0" marT="0" marB="0">
                    <a:solidFill>
                      <a:srgbClr val="4473C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420"/>
                        </a:spcBef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"/>
                        </a:rPr>
                        <a:t>N </a:t>
                      </a:r>
                      <a:r>
                        <a:rPr lang="ru" sz="1400" b="1">
                          <a:solidFill>
                            <a:srgbClr val="FFFFFF"/>
                          </a:solidFill>
                          <a:latin typeface="Arial"/>
                        </a:rPr>
                        <a:t>строки</a:t>
                      </a:r>
                    </a:p>
                  </a:txBody>
                  <a:tcPr marL="0" marR="0" marT="0" marB="0">
                    <a:solidFill>
                      <a:srgbClr val="4473C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1000"/>
                        </a:lnSpc>
                        <a:spcBef>
                          <a:spcPts val="420"/>
                        </a:spcBef>
                      </a:pPr>
                      <a:r>
                        <a:rPr lang="ru" sz="1400" b="1" dirty="0">
                          <a:solidFill>
                            <a:srgbClr val="FFFFFF"/>
                          </a:solidFill>
                          <a:latin typeface="Arial"/>
                        </a:rPr>
                        <a:t>Код по ОКВЭД2</a:t>
                      </a:r>
                    </a:p>
                  </a:txBody>
                  <a:tcPr marL="0" marR="0" marT="0" marB="0">
                    <a:solidFill>
                      <a:srgbClr val="4473C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420"/>
                        </a:spcBef>
                      </a:pPr>
                      <a:r>
                        <a:rPr lang="ru" sz="1400" b="1">
                          <a:solidFill>
                            <a:srgbClr val="FFFFFF"/>
                          </a:solidFill>
                          <a:latin typeface="Arial"/>
                        </a:rPr>
                        <a:t>Средняя численность работников, чел</a:t>
                      </a:r>
                    </a:p>
                  </a:txBody>
                  <a:tcPr marL="0" marR="0" marT="0" marB="0">
                    <a:solidFill>
                      <a:srgbClr val="4473C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420"/>
                        </a:spcBef>
                      </a:pPr>
                      <a:r>
                        <a:rPr lang="ru" sz="1400" b="1">
                          <a:solidFill>
                            <a:srgbClr val="FFFFFF"/>
                          </a:solidFill>
                          <a:latin typeface="Arial"/>
                        </a:rPr>
                        <a:t>Фонд начисленной заработной платы, тыс руб</a:t>
                      </a:r>
                    </a:p>
                  </a:txBody>
                  <a:tcPr marL="0" marR="0" marT="0" marB="0">
                    <a:solidFill>
                      <a:srgbClr val="4473C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7000"/>
                        </a:lnSpc>
                        <a:spcBef>
                          <a:spcPts val="420"/>
                        </a:spcBef>
                      </a:pPr>
                      <a:r>
                        <a:rPr lang="ru" sz="1400" b="1">
                          <a:solidFill>
                            <a:srgbClr val="FFFFFF"/>
                          </a:solidFill>
                          <a:latin typeface="Arial"/>
                        </a:rPr>
                        <a:t>Оборот, тыс руб</a:t>
                      </a:r>
                    </a:p>
                  </a:txBody>
                  <a:tcPr marL="0" marR="0" marT="0" marB="0">
                    <a:solidFill>
                      <a:srgbClr val="4473C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420"/>
                        </a:spcBef>
                      </a:pPr>
                      <a:r>
                        <a:rPr lang="ru" sz="1400" b="1">
                          <a:solidFill>
                            <a:srgbClr val="FFFFFF"/>
                          </a:solidFill>
                          <a:latin typeface="Arial"/>
                        </a:rPr>
                        <a:t>Справочно: Оборот в предыдущем году, тыс руб</a:t>
                      </a:r>
                    </a:p>
                  </a:txBody>
                  <a:tcPr marL="0" marR="0" marT="0" marB="0">
                    <a:solidFill>
                      <a:srgbClr val="4473C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solidFill>
                            <a:srgbClr val="FFFFFF"/>
                          </a:solidFill>
                          <a:latin typeface="Arial"/>
                        </a:rPr>
                        <a:t>А</a:t>
                      </a:r>
                    </a:p>
                  </a:txBody>
                  <a:tcPr marL="0" marR="0" marT="0" marB="0" anchor="ctr">
                    <a:solidFill>
                      <a:srgbClr val="4473C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Б</a:t>
                      </a:r>
                    </a:p>
                  </a:txBody>
                  <a:tcPr marL="0" marR="0" marT="0" marB="0" anchor="ctr">
                    <a:solidFill>
                      <a:srgbClr val="D2D7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В</a:t>
                      </a:r>
                    </a:p>
                  </a:txBody>
                  <a:tcPr marL="0" marR="0" marT="0" marB="0" anchor="ctr">
                    <a:solidFill>
                      <a:srgbClr val="D2D7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D2D7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D2D7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D2D7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rgbClr val="D2D7E7"/>
                    </a:solidFill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indent="0"/>
                      <a:r>
                        <a:rPr lang="ru" sz="1400" b="1">
                          <a:solidFill>
                            <a:srgbClr val="FFFFFF"/>
                          </a:solidFill>
                          <a:latin typeface="Arial"/>
                        </a:rPr>
                        <a:t>Всего по организации</a:t>
                      </a:r>
                    </a:p>
                  </a:txBody>
                  <a:tcPr marL="0" marR="0" marT="0" marB="0" anchor="ctr">
                    <a:solidFill>
                      <a:srgbClr val="4473C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801</a:t>
                      </a:r>
                    </a:p>
                  </a:txBody>
                  <a:tcPr marL="0" marR="0" marT="0" marB="0" anchor="ctr"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E9ECF5"/>
                    </a:solidFill>
                  </a:tcPr>
                </a:tc>
              </a:tr>
              <a:tr h="621792">
                <a:tc>
                  <a:txBody>
                    <a:bodyPr/>
                    <a:lstStyle/>
                    <a:p>
                      <a:pPr indent="393700">
                        <a:spcAft>
                          <a:spcPts val="210"/>
                        </a:spcAft>
                      </a:pPr>
                      <a:r>
                        <a:rPr lang="ru" sz="1400" b="1">
                          <a:solidFill>
                            <a:srgbClr val="FFFFFF"/>
                          </a:solidFill>
                          <a:latin typeface="Arial"/>
                        </a:rPr>
                        <a:t>в том числе</a:t>
                      </a:r>
                    </a:p>
                    <a:p>
                      <a:pPr indent="215900"/>
                      <a:r>
                        <a:rPr lang="ru" sz="1400" b="1">
                          <a:solidFill>
                            <a:srgbClr val="FFFFFF"/>
                          </a:solidFill>
                          <a:latin typeface="Arial"/>
                        </a:rPr>
                        <a:t>по видам деятельности</a:t>
                      </a:r>
                    </a:p>
                  </a:txBody>
                  <a:tcPr marL="0" marR="0" marT="0" marB="0" anchor="ctr">
                    <a:solidFill>
                      <a:srgbClr val="4473C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802</a:t>
                      </a:r>
                    </a:p>
                  </a:txBody>
                  <a:tcPr marL="0" marR="0" marT="0" marB="0" anchor="b">
                    <a:solidFill>
                      <a:srgbClr val="D2D7E7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/>
                    </a:p>
                  </a:txBody>
                  <a:tcPr marL="0" marR="0" marT="0" marB="0">
                    <a:solidFill>
                      <a:srgbClr val="D2D7E7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/>
                    </a:p>
                  </a:txBody>
                  <a:tcPr marL="0" marR="0" marT="0" marB="0">
                    <a:solidFill>
                      <a:srgbClr val="D2D7E7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/>
                    </a:p>
                  </a:txBody>
                  <a:tcPr marL="0" marR="0" marT="0" marB="0">
                    <a:solidFill>
                      <a:srgbClr val="D2D7E7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/>
                    </a:p>
                  </a:txBody>
                  <a:tcPr marL="0" marR="0" marT="0" marB="0">
                    <a:solidFill>
                      <a:srgbClr val="D2D7E7"/>
                    </a:solidFill>
                  </a:tcPr>
                </a:tc>
                <a:tc>
                  <a:txBody>
                    <a:bodyPr/>
                    <a:lstStyle/>
                    <a:p>
                      <a:endParaRPr sz="3000"/>
                    </a:p>
                  </a:txBody>
                  <a:tcPr marL="0" marR="0" marT="0" marB="0">
                    <a:solidFill>
                      <a:srgbClr val="D2D7E7"/>
                    </a:solidFill>
                  </a:tcPr>
                </a:tc>
              </a:tr>
              <a:tr h="445008">
                <a:tc>
                  <a:txBody>
                    <a:bodyPr/>
                    <a:lstStyle/>
                    <a:p>
                      <a:pPr indent="0"/>
                      <a:r>
                        <a:rPr lang="ru" sz="1400" b="1">
                          <a:solidFill>
                            <a:srgbClr val="FFFFFF"/>
                          </a:solidFill>
                          <a:latin typeface="Arial"/>
                        </a:rPr>
                        <a:t>Производство ДСП</a:t>
                      </a:r>
                    </a:p>
                  </a:txBody>
                  <a:tcPr marL="0" marR="0" marT="0" marB="0" anchor="ctr">
                    <a:solidFill>
                      <a:srgbClr val="4473C5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>
                          <a:latin typeface="Arial"/>
                        </a:rPr>
                        <a:t>16.21.12</a:t>
                      </a:r>
                    </a:p>
                  </a:txBody>
                  <a:tcPr marL="0" marR="0" marT="0" marB="0" anchor="ctr"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>
                          <a:latin typeface="Arial"/>
                        </a:rPr>
                        <a:t>123</a:t>
                      </a:r>
                    </a:p>
                  </a:txBody>
                  <a:tcPr marL="0" marR="0" marT="0" marB="0" anchor="ctr"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>
                          <a:latin typeface="Arial"/>
                        </a:rPr>
                        <a:t>58970</a:t>
                      </a:r>
                    </a:p>
                  </a:txBody>
                  <a:tcPr marL="0" marR="0" marT="0" marB="0" anchor="ctr"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>
                          <a:latin typeface="Arial"/>
                        </a:rPr>
                        <a:t>657890</a:t>
                      </a:r>
                    </a:p>
                  </a:txBody>
                  <a:tcPr marL="0" marR="0" marT="0" marB="0" anchor="ctr">
                    <a:solidFill>
                      <a:srgbClr val="E9EC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>
                          <a:latin typeface="Arial"/>
                        </a:rPr>
                        <a:t>438912</a:t>
                      </a:r>
                    </a:p>
                  </a:txBody>
                  <a:tcPr marL="0" marR="0" marT="0" marB="0" anchor="ctr">
                    <a:solidFill>
                      <a:srgbClr val="E9ECF5"/>
                    </a:solidFill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indent="0"/>
                      <a:r>
                        <a:rPr lang="ru" sz="1400" b="1">
                          <a:solidFill>
                            <a:srgbClr val="FFFFFF"/>
                          </a:solidFill>
                          <a:latin typeface="Arial"/>
                        </a:rPr>
                        <a:t>Общежитие</a:t>
                      </a:r>
                    </a:p>
                  </a:txBody>
                  <a:tcPr marL="0" marR="0" marT="0" marB="0" anchor="ctr">
                    <a:solidFill>
                      <a:srgbClr val="4473C5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solidFill>
                      <a:srgbClr val="D2D7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>
                          <a:latin typeface="Arial"/>
                        </a:rPr>
                        <a:t>55.90</a:t>
                      </a:r>
                    </a:p>
                  </a:txBody>
                  <a:tcPr marL="0" marR="0" marT="0" marB="0" anchor="ctr">
                    <a:solidFill>
                      <a:srgbClr val="D2D7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rgbClr val="D2D7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>
                          <a:latin typeface="Arial"/>
                        </a:rPr>
                        <a:t>15900</a:t>
                      </a:r>
                    </a:p>
                  </a:txBody>
                  <a:tcPr marL="0" marR="0" marT="0" marB="0" anchor="ctr">
                    <a:solidFill>
                      <a:srgbClr val="D2D7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>
                          <a:latin typeface="Arial"/>
                        </a:rPr>
                        <a:t>57600</a:t>
                      </a:r>
                    </a:p>
                  </a:txBody>
                  <a:tcPr marL="0" marR="0" marT="0" marB="0" anchor="ctr">
                    <a:solidFill>
                      <a:srgbClr val="D2D7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dirty="0">
                          <a:latin typeface="Arial"/>
                        </a:rPr>
                        <a:t>12300</a:t>
                      </a:r>
                    </a:p>
                  </a:txBody>
                  <a:tcPr marL="0" marR="0" marT="0" marB="0" anchor="ctr">
                    <a:solidFill>
                      <a:srgbClr val="D2D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6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6032" y="152400"/>
            <a:ext cx="12012168" cy="10668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spcAft>
                <a:spcPts val="560"/>
              </a:spcAft>
            </a:pPr>
            <a:r>
              <a:rPr lang="ru" sz="2800" b="1" dirty="0" smtClean="0">
                <a:solidFill>
                  <a:srgbClr val="E1002C"/>
                </a:solidFill>
                <a:latin typeface="Arial"/>
              </a:rPr>
              <a:t> </a:t>
            </a:r>
            <a:r>
              <a:rPr lang="ru" sz="2800" b="1" dirty="0">
                <a:solidFill>
                  <a:srgbClr val="002570"/>
                </a:solidFill>
                <a:latin typeface="Arial"/>
              </a:rPr>
              <a:t>АЛГОРИТМ ДЕЙСТВИЙ ПО ПОДБОРУ </a:t>
            </a:r>
            <a:r>
              <a:rPr lang="ru" sz="2800" b="1" dirty="0" smtClean="0">
                <a:solidFill>
                  <a:srgbClr val="002570"/>
                </a:solidFill>
                <a:latin typeface="Arial"/>
              </a:rPr>
              <a:t>ПРИЛОЖЕНИЯ</a:t>
            </a:r>
            <a:endParaRPr lang="ru" sz="2800" b="1" dirty="0">
              <a:solidFill>
                <a:srgbClr val="002570"/>
              </a:solidFill>
              <a:latin typeface="Arial"/>
            </a:endParaRPr>
          </a:p>
          <a:p>
            <a:pPr marL="1386400" indent="0"/>
            <a:r>
              <a:rPr lang="ru" sz="2800" b="1" dirty="0">
                <a:solidFill>
                  <a:srgbClr val="002570"/>
                </a:solidFill>
                <a:latin typeface="Arial"/>
              </a:rPr>
              <a:t>По нашему </a:t>
            </a:r>
            <a:r>
              <a:rPr lang="ru" sz="2800" b="1" dirty="0" smtClean="0">
                <a:solidFill>
                  <a:srgbClr val="002570"/>
                </a:solidFill>
                <a:latin typeface="Arial"/>
              </a:rPr>
              <a:t>примеру: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19201" y="3733800"/>
            <a:ext cx="10634090" cy="21488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/>
            <a:r>
              <a:rPr lang="ru" sz="2400" b="1" dirty="0">
                <a:solidFill>
                  <a:srgbClr val="002570"/>
                </a:solidFill>
                <a:latin typeface="Arial"/>
              </a:rPr>
              <a:t>Обратить внимание:</a:t>
            </a:r>
          </a:p>
          <a:p>
            <a:pPr indent="0"/>
            <a:r>
              <a:rPr lang="ru" sz="2400" dirty="0">
                <a:solidFill>
                  <a:srgbClr val="595959"/>
                </a:solidFill>
                <a:latin typeface="Arial"/>
              </a:rPr>
              <a:t>-</a:t>
            </a:r>
            <a:r>
              <a:rPr lang="ru" sz="2400" dirty="0">
                <a:latin typeface="Arial"/>
              </a:rPr>
              <a:t> </a:t>
            </a:r>
            <a:r>
              <a:rPr lang="ru" sz="2400" dirty="0">
                <a:solidFill>
                  <a:srgbClr val="595959"/>
                </a:solidFill>
                <a:latin typeface="Arial"/>
              </a:rPr>
              <a:t>перечень затрат в ф.№ </a:t>
            </a:r>
            <a:r>
              <a:rPr lang="ru" sz="2400" dirty="0" smtClean="0">
                <a:solidFill>
                  <a:srgbClr val="595959"/>
                </a:solidFill>
                <a:latin typeface="Arial"/>
              </a:rPr>
              <a:t>ТЗВ-</a:t>
            </a:r>
            <a:r>
              <a:rPr lang="en-US" sz="2400" dirty="0" smtClean="0">
                <a:solidFill>
                  <a:srgbClr val="595959"/>
                </a:solidFill>
                <a:latin typeface="Arial"/>
              </a:rPr>
              <a:t>I</a:t>
            </a:r>
            <a:r>
              <a:rPr lang="ru" sz="2400" dirty="0" smtClean="0">
                <a:solidFill>
                  <a:srgbClr val="595959"/>
                </a:solidFill>
                <a:latin typeface="Arial"/>
              </a:rPr>
              <a:t>55 </a:t>
            </a:r>
            <a:r>
              <a:rPr lang="ru" sz="2400" dirty="0">
                <a:solidFill>
                  <a:srgbClr val="595959"/>
                </a:solidFill>
                <a:latin typeface="Arial"/>
              </a:rPr>
              <a:t>гораздо </a:t>
            </a:r>
            <a:r>
              <a:rPr lang="ru" sz="2400" dirty="0" smtClean="0">
                <a:solidFill>
                  <a:srgbClr val="595959"/>
                </a:solidFill>
                <a:latin typeface="Arial"/>
              </a:rPr>
              <a:t>больше,чем </a:t>
            </a:r>
            <a:r>
              <a:rPr lang="ru" sz="2400" dirty="0">
                <a:solidFill>
                  <a:srgbClr val="595959"/>
                </a:solidFill>
                <a:latin typeface="Arial"/>
              </a:rPr>
              <a:t>в ф. № ТЗВ-С16</a:t>
            </a:r>
          </a:p>
          <a:p>
            <a:r>
              <a:rPr lang="ru" sz="2400" dirty="0">
                <a:solidFill>
                  <a:srgbClr val="595959"/>
                </a:solidFill>
                <a:latin typeface="Arial"/>
              </a:rPr>
              <a:t>-</a:t>
            </a:r>
            <a:r>
              <a:rPr lang="ru" sz="2400" dirty="0">
                <a:latin typeface="Arial"/>
              </a:rPr>
              <a:t> </a:t>
            </a:r>
            <a:r>
              <a:rPr lang="ru" sz="2400" dirty="0">
                <a:solidFill>
                  <a:srgbClr val="595959"/>
                </a:solidFill>
                <a:latin typeface="Arial"/>
              </a:rPr>
              <a:t>нужно подобрать затраты, действительно имеющиеся у </a:t>
            </a:r>
            <a:r>
              <a:rPr lang="ru" sz="2400" dirty="0" smtClean="0">
                <a:solidFill>
                  <a:srgbClr val="595959"/>
                </a:solidFill>
                <a:latin typeface="Arial"/>
              </a:rPr>
              <a:t>  предприятия</a:t>
            </a:r>
            <a:r>
              <a:rPr lang="ru" sz="2400" dirty="0">
                <a:solidFill>
                  <a:srgbClr val="595959"/>
                </a:solidFill>
                <a:latin typeface="Arial"/>
              </a:rPr>
              <a:t>, и дописать их в свободные строки основной </a:t>
            </a:r>
            <a:r>
              <a:rPr lang="ru" sz="2400" dirty="0" smtClean="0">
                <a:solidFill>
                  <a:srgbClr val="595959"/>
                </a:solidFill>
                <a:latin typeface="Arial"/>
              </a:rPr>
              <a:t>формы.</a:t>
            </a:r>
            <a:endParaRPr lang="ru" sz="2400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9513" y="1216786"/>
            <a:ext cx="10634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/>
            <a:r>
              <a:rPr lang="ru" sz="2400" b="1" dirty="0">
                <a:solidFill>
                  <a:srgbClr val="002570"/>
                </a:solidFill>
                <a:latin typeface="Arial"/>
              </a:rPr>
              <a:t>Предлагаем рассмотреть </a:t>
            </a:r>
            <a:r>
              <a:rPr lang="ru" sz="2400" b="1" dirty="0" smtClean="0">
                <a:solidFill>
                  <a:srgbClr val="002570"/>
                </a:solidFill>
                <a:latin typeface="Arial"/>
              </a:rPr>
              <a:t>формы:</a:t>
            </a:r>
            <a:endParaRPr lang="ru" sz="2400" b="1" dirty="0">
              <a:solidFill>
                <a:srgbClr val="002570"/>
              </a:solidFill>
              <a:latin typeface="Arial"/>
            </a:endParaRPr>
          </a:p>
          <a:p>
            <a:pPr indent="0">
              <a:lnSpc>
                <a:spcPct val="105000"/>
              </a:lnSpc>
            </a:pPr>
            <a:r>
              <a:rPr lang="ru" sz="2400" dirty="0">
                <a:solidFill>
                  <a:srgbClr val="595959"/>
                </a:solidFill>
                <a:latin typeface="Arial"/>
              </a:rPr>
              <a:t>№ ТЗВ-С16 «Обработка древесины и производство изделий из</a:t>
            </a:r>
          </a:p>
          <a:p>
            <a:pPr indent="0">
              <a:lnSpc>
                <a:spcPct val="105000"/>
              </a:lnSpc>
            </a:pPr>
            <a:r>
              <a:rPr lang="ru" sz="2400" dirty="0">
                <a:solidFill>
                  <a:srgbClr val="595959"/>
                </a:solidFill>
                <a:latin typeface="Arial"/>
              </a:rPr>
              <a:t>дерева и пробки, кроме мебели, производство изделий из соломки и материалов для плетения»</a:t>
            </a:r>
          </a:p>
          <a:p>
            <a:pPr indent="0">
              <a:lnSpc>
                <a:spcPct val="105000"/>
              </a:lnSpc>
            </a:pPr>
            <a:r>
              <a:rPr lang="ru" sz="2400" dirty="0">
                <a:solidFill>
                  <a:srgbClr val="595959"/>
                </a:solidFill>
                <a:latin typeface="Arial"/>
              </a:rPr>
              <a:t>№ </a:t>
            </a:r>
            <a:r>
              <a:rPr lang="ru" sz="2400" dirty="0" smtClean="0">
                <a:solidFill>
                  <a:srgbClr val="595959"/>
                </a:solidFill>
                <a:latin typeface="Arial"/>
              </a:rPr>
              <a:t>ТЗВ-</a:t>
            </a:r>
            <a:r>
              <a:rPr lang="en-US" sz="2400" dirty="0" smtClean="0">
                <a:solidFill>
                  <a:srgbClr val="595959"/>
                </a:solidFill>
                <a:latin typeface="Arial"/>
              </a:rPr>
              <a:t>I</a:t>
            </a:r>
            <a:r>
              <a:rPr lang="ru" sz="2400" dirty="0" smtClean="0">
                <a:solidFill>
                  <a:srgbClr val="595959"/>
                </a:solidFill>
                <a:latin typeface="Arial"/>
              </a:rPr>
              <a:t>55 </a:t>
            </a:r>
            <a:r>
              <a:rPr lang="ru" sz="2400" dirty="0">
                <a:solidFill>
                  <a:srgbClr val="595959"/>
                </a:solidFill>
                <a:latin typeface="Arial"/>
              </a:rPr>
              <a:t>«Деятельность по предоставлению мест для временного проживания»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9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44" y="707136"/>
            <a:ext cx="661416" cy="661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072" y="1533144"/>
            <a:ext cx="536448" cy="627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272" y="2648712"/>
            <a:ext cx="646176" cy="646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272" y="4248912"/>
            <a:ext cx="658368" cy="6614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66800" y="304800"/>
            <a:ext cx="8997696" cy="4023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800" b="1" dirty="0">
                <a:solidFill>
                  <a:srgbClr val="334286"/>
                </a:solidFill>
                <a:latin typeface="Arial"/>
              </a:rPr>
              <a:t>АЛГОРИТМ ДЕЙСТВИЙ ПО КОДИРОВАНИЮ ЗАТРАТ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63496" y="893064"/>
            <a:ext cx="8065008" cy="3688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2800" b="1">
                <a:solidFill>
                  <a:srgbClr val="334286"/>
                </a:solidFill>
                <a:latin typeface="Arial"/>
              </a:rPr>
              <a:t>Какой код ТРИ присвоить товару или услуге?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70760" y="1502664"/>
            <a:ext cx="9845040" cy="10881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2800" dirty="0" smtClean="0">
                <a:solidFill>
                  <a:srgbClr val="595959"/>
                </a:solidFill>
                <a:latin typeface="Arial"/>
              </a:rPr>
              <a:t>Определяем </a:t>
            </a:r>
            <a:r>
              <a:rPr lang="ru" sz="2800" dirty="0">
                <a:solidFill>
                  <a:srgbClr val="595959"/>
                </a:solidFill>
                <a:latin typeface="Arial"/>
              </a:rPr>
              <a:t>как можно более полное название товара или услуги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2590800"/>
            <a:ext cx="9478899" cy="10546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2700"/>
            <a:r>
              <a:rPr lang="ru" sz="2800" dirty="0">
                <a:solidFill>
                  <a:srgbClr val="595959"/>
                </a:solidFill>
                <a:latin typeface="Arial"/>
              </a:rPr>
              <a:t>Выходим на страницу наблюдения на сайте Росстата, </a:t>
            </a:r>
            <a:endParaRPr lang="ru" sz="2800" dirty="0" smtClean="0">
              <a:solidFill>
                <a:srgbClr val="595959"/>
              </a:solidFill>
              <a:latin typeface="Arial"/>
            </a:endParaRPr>
          </a:p>
          <a:p>
            <a:pPr indent="12700"/>
            <a:r>
              <a:rPr lang="ru" sz="2800" dirty="0" smtClean="0">
                <a:solidFill>
                  <a:srgbClr val="595959"/>
                </a:solidFill>
                <a:latin typeface="Arial"/>
              </a:rPr>
              <a:t>Раздел </a:t>
            </a:r>
            <a:r>
              <a:rPr lang="ru" sz="2800" dirty="0">
                <a:solidFill>
                  <a:srgbClr val="595959"/>
                </a:solidFill>
                <a:latin typeface="Arial"/>
              </a:rPr>
              <a:t>Информационно-справочный инструментарий </a:t>
            </a:r>
            <a:endParaRPr lang="ru" sz="2800" dirty="0" smtClean="0">
              <a:solidFill>
                <a:srgbClr val="595959"/>
              </a:solidFill>
              <a:latin typeface="Arial"/>
            </a:endParaRPr>
          </a:p>
          <a:p>
            <a:pPr indent="12700"/>
            <a:r>
              <a:rPr lang="ru" sz="2800" dirty="0" smtClean="0">
                <a:solidFill>
                  <a:srgbClr val="595959"/>
                </a:solidFill>
                <a:latin typeface="Arial"/>
              </a:rPr>
              <a:t>Используем </a:t>
            </a:r>
            <a:r>
              <a:rPr lang="ru" sz="2800" dirty="0">
                <a:solidFill>
                  <a:srgbClr val="595959"/>
                </a:solidFill>
                <a:latin typeface="Arial"/>
              </a:rPr>
              <a:t>Алфавитный словарь или Перечень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81200" y="4343400"/>
            <a:ext cx="8979408" cy="6858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304800"/>
            <a:r>
              <a:rPr lang="ru" sz="2800" dirty="0">
                <a:solidFill>
                  <a:srgbClr val="595959"/>
                </a:solidFill>
                <a:latin typeface="Arial"/>
              </a:rPr>
              <a:t>В Алфавитном словаре - наименование и код ТРИ</a:t>
            </a:r>
          </a:p>
          <a:p>
            <a:pPr indent="304800"/>
            <a:r>
              <a:rPr lang="ru" sz="2800" dirty="0">
                <a:solidFill>
                  <a:srgbClr val="595959"/>
                </a:solidFill>
                <a:latin typeface="Arial"/>
              </a:rPr>
              <a:t>В Перечне - товарная группа, код ТРИ и пояснение</a:t>
            </a:r>
          </a:p>
        </p:txBody>
      </p:sp>
    </p:spTree>
    <p:extLst>
      <p:ext uri="{BB962C8B-B14F-4D97-AF65-F5344CB8AC3E}">
        <p14:creationId xmlns:p14="http://schemas.microsoft.com/office/powerpoint/2010/main" val="29649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582400" y="6199886"/>
            <a:ext cx="609600" cy="65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1856" y="117983"/>
            <a:ext cx="923544" cy="32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582400" y="6199886"/>
            <a:ext cx="609600" cy="65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1856" y="117983"/>
            <a:ext cx="923544" cy="32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832" y="188976"/>
            <a:ext cx="12012168" cy="552602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1386400" indent="-1422400">
              <a:lnSpc>
                <a:spcPct val="127000"/>
              </a:lnSpc>
              <a:spcAft>
                <a:spcPts val="350"/>
              </a:spcAft>
            </a:pPr>
            <a:r>
              <a:rPr lang="ru" sz="2800" b="1" dirty="0" smtClean="0">
                <a:solidFill>
                  <a:srgbClr val="334286"/>
                </a:solidFill>
                <a:latin typeface="Arial"/>
              </a:rPr>
              <a:t>  ПОРЯДОК ЗАПОЛНЕНИЯ </a:t>
            </a:r>
          </a:p>
          <a:p>
            <a:pPr marL="1386400" indent="-1422400">
              <a:lnSpc>
                <a:spcPct val="127000"/>
              </a:lnSpc>
              <a:spcAft>
                <a:spcPts val="350"/>
              </a:spcAft>
            </a:pPr>
            <a:r>
              <a:rPr lang="ru" sz="2800" b="1" dirty="0">
                <a:solidFill>
                  <a:srgbClr val="334286"/>
                </a:solidFill>
                <a:latin typeface="Arial"/>
              </a:rPr>
              <a:t> </a:t>
            </a:r>
            <a:r>
              <a:rPr lang="ru" sz="2800" b="1" dirty="0" smtClean="0">
                <a:solidFill>
                  <a:srgbClr val="334286"/>
                </a:solidFill>
                <a:latin typeface="Arial"/>
              </a:rPr>
              <a:t>              По </a:t>
            </a:r>
            <a:r>
              <a:rPr lang="ru" sz="2800" b="1" dirty="0">
                <a:solidFill>
                  <a:srgbClr val="334286"/>
                </a:solidFill>
                <a:latin typeface="Arial"/>
              </a:rPr>
              <a:t>нашему примеру:</a:t>
            </a:r>
          </a:p>
          <a:p>
            <a:pPr marL="675200" indent="0">
              <a:spcAft>
                <a:spcPts val="350"/>
              </a:spcAft>
            </a:pPr>
            <a:r>
              <a:rPr lang="ru" sz="2400" b="1" dirty="0" smtClean="0">
                <a:solidFill>
                  <a:srgbClr val="A7A7A7"/>
                </a:solidFill>
                <a:latin typeface="Arial"/>
              </a:rPr>
              <a:t> </a:t>
            </a:r>
          </a:p>
          <a:p>
            <a:pPr marL="675200" indent="0">
              <a:spcAft>
                <a:spcPts val="350"/>
              </a:spcAft>
            </a:pPr>
            <a:r>
              <a:rPr lang="ru" sz="2400" b="1" dirty="0" smtClean="0">
                <a:solidFill>
                  <a:srgbClr val="FF0000"/>
                </a:solidFill>
                <a:latin typeface="Arial"/>
              </a:rPr>
              <a:t>        </a:t>
            </a:r>
          </a:p>
          <a:p>
            <a:pPr marL="675200" indent="0">
              <a:spcAft>
                <a:spcPts val="350"/>
              </a:spcAft>
            </a:pPr>
            <a:r>
              <a:rPr lang="ru" sz="24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ru" sz="2400" b="1" dirty="0" smtClean="0">
                <a:solidFill>
                  <a:srgbClr val="FF0000"/>
                </a:solidFill>
                <a:latin typeface="Arial"/>
              </a:rPr>
              <a:t>         ОБРАТИТЬ </a:t>
            </a:r>
            <a:r>
              <a:rPr lang="ru" sz="2400" b="1" dirty="0">
                <a:solidFill>
                  <a:srgbClr val="FF0000"/>
                </a:solidFill>
                <a:latin typeface="Arial"/>
              </a:rPr>
              <a:t>ВНИМАНИЕ </a:t>
            </a:r>
            <a:r>
              <a:rPr lang="ru" sz="2400" b="1" dirty="0" smtClean="0">
                <a:solidFill>
                  <a:srgbClr val="FF0000"/>
                </a:solidFill>
                <a:latin typeface="Arial"/>
              </a:rPr>
              <a:t>!</a:t>
            </a:r>
            <a:endParaRPr lang="ru" sz="2400" b="1" dirty="0">
              <a:solidFill>
                <a:srgbClr val="FF0000"/>
              </a:solidFill>
              <a:latin typeface="Arial"/>
            </a:endParaRPr>
          </a:p>
          <a:p>
            <a:pPr marL="1526100" indent="0"/>
            <a:r>
              <a:rPr lang="ru" sz="2400" dirty="0">
                <a:solidFill>
                  <a:srgbClr val="595959"/>
                </a:solidFill>
                <a:latin typeface="Arial"/>
              </a:rPr>
              <a:t>Если затраты совпадают для всех видов деятельности, то заполняется только одна строка с суммой затрат на общий продукт</a:t>
            </a:r>
          </a:p>
          <a:p>
            <a:pPr marL="1526100" indent="0"/>
            <a:r>
              <a:rPr lang="ru" sz="2400" dirty="0">
                <a:solidFill>
                  <a:srgbClr val="595959"/>
                </a:solidFill>
                <a:latin typeface="Arial"/>
              </a:rPr>
              <a:t>Например, предприятие закупало краску для основного производства и для </a:t>
            </a:r>
            <a:r>
              <a:rPr lang="ru" sz="2400" dirty="0" smtClean="0">
                <a:solidFill>
                  <a:srgbClr val="595959"/>
                </a:solidFill>
                <a:latin typeface="Arial"/>
              </a:rPr>
              <a:t>общежития</a:t>
            </a:r>
            <a:r>
              <a:rPr lang="ru-RU" sz="2400" dirty="0">
                <a:solidFill>
                  <a:srgbClr val="595959"/>
                </a:solidFill>
                <a:latin typeface="Arial"/>
              </a:rPr>
              <a:t>.</a:t>
            </a:r>
            <a:endParaRPr lang="ru" sz="2400" dirty="0">
              <a:solidFill>
                <a:srgbClr val="595959"/>
              </a:solidFill>
              <a:latin typeface="Arial"/>
            </a:endParaRPr>
          </a:p>
          <a:p>
            <a:pPr marL="1526100" indent="0"/>
            <a:r>
              <a:rPr lang="ru" sz="2400" dirty="0">
                <a:solidFill>
                  <a:srgbClr val="595959"/>
                </a:solidFill>
                <a:latin typeface="Arial"/>
              </a:rPr>
              <a:t>Строка «Краски и лаки» есть в ф. №ТЗВ-С16 (код ТРИ 203000</a:t>
            </a:r>
            <a:r>
              <a:rPr lang="ru" sz="2400" dirty="0" smtClean="0">
                <a:solidFill>
                  <a:srgbClr val="595959"/>
                </a:solidFill>
                <a:latin typeface="Arial"/>
              </a:rPr>
              <a:t>).</a:t>
            </a:r>
            <a:endParaRPr lang="ru" sz="2400" dirty="0">
              <a:solidFill>
                <a:srgbClr val="595959"/>
              </a:solidFill>
              <a:latin typeface="Arial"/>
            </a:endParaRPr>
          </a:p>
          <a:p>
            <a:pPr marL="1526100" indent="0"/>
            <a:r>
              <a:rPr lang="ru" sz="2400" dirty="0">
                <a:solidFill>
                  <a:srgbClr val="595959"/>
                </a:solidFill>
                <a:latin typeface="Arial"/>
              </a:rPr>
              <a:t>В этой строке проставляется сумма по краске для производства и для </a:t>
            </a:r>
            <a:r>
              <a:rPr lang="ru" sz="2400" dirty="0" smtClean="0">
                <a:solidFill>
                  <a:srgbClr val="595959"/>
                </a:solidFill>
                <a:latin typeface="Arial"/>
              </a:rPr>
              <a:t>общежития.</a:t>
            </a:r>
            <a:endParaRPr lang="ru" sz="2400" dirty="0">
              <a:solidFill>
                <a:srgbClr val="595959"/>
              </a:solidFill>
              <a:latin typeface="Arial"/>
            </a:endParaRPr>
          </a:p>
          <a:p>
            <a:pPr marL="1526100" indent="0"/>
            <a:r>
              <a:rPr lang="ru" sz="2400" b="1" dirty="0" smtClean="0">
                <a:solidFill>
                  <a:srgbClr val="FF0000"/>
                </a:solidFill>
                <a:latin typeface="Arial"/>
              </a:rPr>
              <a:t>Отдельно </a:t>
            </a:r>
            <a:r>
              <a:rPr lang="ru" sz="2400" b="1" dirty="0">
                <a:solidFill>
                  <a:srgbClr val="FF0000"/>
                </a:solidFill>
                <a:latin typeface="Arial"/>
              </a:rPr>
              <a:t>строчку для общежития писать не нужно</a:t>
            </a:r>
          </a:p>
        </p:txBody>
      </p:sp>
    </p:spTree>
    <p:extLst>
      <p:ext uri="{BB962C8B-B14F-4D97-AF65-F5344CB8AC3E}">
        <p14:creationId xmlns:p14="http://schemas.microsoft.com/office/powerpoint/2010/main" val="36482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1856" y="117983"/>
            <a:ext cx="1228344" cy="32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582400" y="6199886"/>
            <a:ext cx="609600" cy="65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686800" y="4087091"/>
            <a:ext cx="2514600" cy="609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72600" y="4202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ОШИБКА!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5800" y="4521200"/>
            <a:ext cx="2895600" cy="3048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34000" y="4544888"/>
            <a:ext cx="1295400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ОШИБКА!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3400" y="117983"/>
            <a:ext cx="1228344" cy="32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82400" y="6199886"/>
            <a:ext cx="609600" cy="65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5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856" y="117983"/>
            <a:ext cx="923544" cy="32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82400" y="6199886"/>
            <a:ext cx="609600" cy="65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28800" y="381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3200" b="1" dirty="0" smtClean="0">
                <a:solidFill>
                  <a:srgbClr val="334286"/>
                </a:solidFill>
                <a:latin typeface="Arial"/>
              </a:rPr>
              <a:t>ПО ЗАПОЛНЕНИЮ ПРИЛОЖЕНИЯ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3688308"/>
            <a:ext cx="10210800" cy="2204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20800" y="1079500"/>
            <a:ext cx="10321544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66672" y="1379984"/>
            <a:ext cx="982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  <a:latin typeface="Arial"/>
              </a:rPr>
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 отражаются детализировано. </a:t>
            </a:r>
            <a:endParaRPr lang="ru-RU" sz="2400" b="1" dirty="0" smtClean="0">
              <a:solidFill>
                <a:srgbClr val="334286"/>
              </a:solidFill>
              <a:latin typeface="Arial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Не </a:t>
            </a:r>
            <a:r>
              <a:rPr lang="ru-RU" sz="2400" b="1" dirty="0">
                <a:solidFill>
                  <a:srgbClr val="FF0000"/>
                </a:solidFill>
                <a:latin typeface="Arial"/>
              </a:rPr>
              <a:t>допускается включать затраты в одну 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группу</a:t>
            </a:r>
            <a:r>
              <a:rPr lang="ru-RU" sz="2400" b="1" dirty="0">
                <a:solidFill>
                  <a:srgbClr val="FF0000"/>
                </a:solidFill>
                <a:latin typeface="Arial"/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«Другие </a:t>
            </a:r>
            <a:r>
              <a:rPr lang="ru-RU" sz="2400" b="1" dirty="0">
                <a:solidFill>
                  <a:srgbClr val="FF0000"/>
                </a:solidFill>
                <a:latin typeface="Arial"/>
              </a:rPr>
              <a:t>виды сырья…» стр. 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6500.</a:t>
            </a:r>
            <a:endParaRPr lang="ru-RU" sz="24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6672" y="4005724"/>
            <a:ext cx="9596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34286"/>
                </a:solidFill>
                <a:latin typeface="Arial"/>
              </a:rPr>
              <a:t>Работы и услуги, не расшифрованные в разделе 7 формы </a:t>
            </a:r>
            <a:r>
              <a:rPr lang="ru-RU" sz="2400" b="1" dirty="0" smtClean="0">
                <a:solidFill>
                  <a:srgbClr val="334286"/>
                </a:solidFill>
                <a:latin typeface="Arial"/>
              </a:rPr>
              <a:t> № </a:t>
            </a:r>
            <a:r>
              <a:rPr lang="ru-RU" sz="2400" b="1" dirty="0">
                <a:solidFill>
                  <a:srgbClr val="334286"/>
                </a:solidFill>
                <a:latin typeface="Arial"/>
              </a:rPr>
              <a:t>1-предприятие отражаются детализировано. </a:t>
            </a:r>
            <a:endParaRPr lang="ru-RU" sz="2400" b="1" dirty="0" smtClean="0">
              <a:solidFill>
                <a:srgbClr val="334286"/>
              </a:solidFill>
              <a:latin typeface="Arial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Не </a:t>
            </a:r>
            <a:r>
              <a:rPr lang="ru-RU" sz="2400" b="1" dirty="0">
                <a:solidFill>
                  <a:srgbClr val="FF0000"/>
                </a:solidFill>
                <a:latin typeface="Arial"/>
              </a:rPr>
              <a:t>допускается 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включать затраты в одну группу «Другие виды работ и услуг…» стр. 7500.</a:t>
            </a:r>
            <a:endParaRPr lang="ru-RU" sz="2400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0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544820" cy="6858000"/>
            <a:chOff x="0" y="0"/>
            <a:chExt cx="554482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1" y="0"/>
              <a:ext cx="5532120" cy="68488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47"/>
              <a:ext cx="5532120" cy="68549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144"/>
              <a:ext cx="5544312" cy="12984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91" y="5559551"/>
              <a:ext cx="5532120" cy="129844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1698223" y="5699759"/>
            <a:ext cx="494030" cy="499745"/>
            <a:chOff x="11698223" y="5699759"/>
            <a:chExt cx="494030" cy="499745"/>
          </a:xfrm>
        </p:grpSpPr>
        <p:sp>
          <p:nvSpPr>
            <p:cNvPr id="8" name="object 8"/>
            <p:cNvSpPr/>
            <p:nvPr/>
          </p:nvSpPr>
          <p:spPr>
            <a:xfrm>
              <a:off x="11698223" y="5699759"/>
              <a:ext cx="494030" cy="499745"/>
            </a:xfrm>
            <a:custGeom>
              <a:avLst/>
              <a:gdLst/>
              <a:ahLst/>
              <a:cxnLst/>
              <a:rect l="l" t="t" r="r" b="b"/>
              <a:pathLst>
                <a:path w="494029" h="499745">
                  <a:moveTo>
                    <a:pt x="493649" y="0"/>
                  </a:moveTo>
                  <a:lnTo>
                    <a:pt x="0" y="0"/>
                  </a:lnTo>
                  <a:lnTo>
                    <a:pt x="0" y="499440"/>
                  </a:lnTo>
                  <a:lnTo>
                    <a:pt x="493649" y="499440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78055" y="5818631"/>
              <a:ext cx="152400" cy="289560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5087111" y="1307591"/>
            <a:ext cx="460375" cy="4251960"/>
          </a:xfrm>
          <a:custGeom>
            <a:avLst/>
            <a:gdLst/>
            <a:ahLst/>
            <a:cxnLst/>
            <a:rect l="l" t="t" r="r" b="b"/>
            <a:pathLst>
              <a:path w="460375" h="4251960">
                <a:moveTo>
                  <a:pt x="459993" y="0"/>
                </a:moveTo>
                <a:lnTo>
                  <a:pt x="0" y="0"/>
                </a:lnTo>
                <a:lnTo>
                  <a:pt x="0" y="4251579"/>
                </a:lnTo>
                <a:lnTo>
                  <a:pt x="459993" y="4251579"/>
                </a:lnTo>
                <a:lnTo>
                  <a:pt x="459993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4320" y="106648"/>
            <a:ext cx="912698" cy="106649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820417" y="487806"/>
            <a:ext cx="307467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ФЕДЕРАЛЬНАЯ</a:t>
            </a:r>
            <a:r>
              <a:rPr sz="14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СЛУЖБА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ГОСУДАРСТВЕННОЙ</a:t>
            </a:r>
            <a:r>
              <a:rPr sz="14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СТАТИСТИКИ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180969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/>
            <a:r>
              <a:rPr lang="ru" sz="2000" dirty="0">
                <a:solidFill>
                  <a:schemeClr val="bg1"/>
                </a:solidFill>
                <a:latin typeface="Arial"/>
              </a:rPr>
              <a:t>Информация на сайте Росстата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2399" y="2362200"/>
            <a:ext cx="4821936" cy="3627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800" b="1" i="1" dirty="0">
                <a:solidFill>
                  <a:schemeClr val="bg1"/>
                </a:solidFill>
                <a:latin typeface="Arial"/>
              </a:rPr>
              <a:t>https://rosstat.gov.ru/zatr-vp</a:t>
            </a:r>
            <a:endParaRPr lang="en-US" sz="2800" b="1" i="1" dirty="0">
              <a:solidFill>
                <a:schemeClr val="bg1"/>
              </a:solidFill>
              <a:latin typeface="Arial"/>
              <a:hlinkClick r:id="rId8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/>
          <a:srcRect l="57252" t="51341"/>
          <a:stretch/>
        </p:blipFill>
        <p:spPr>
          <a:xfrm>
            <a:off x="5613565" y="465220"/>
            <a:ext cx="681446" cy="7653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295011" y="500679"/>
            <a:ext cx="5911085" cy="186152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2700"/>
            <a:r>
              <a:rPr lang="ru" sz="2000" b="1" dirty="0">
                <a:solidFill>
                  <a:srgbClr val="334286"/>
                </a:solidFill>
                <a:latin typeface="Arial"/>
              </a:rPr>
              <a:t>Нормативные правовые документы: </a:t>
            </a:r>
            <a:r>
              <a:rPr lang="ru" sz="2000" dirty="0">
                <a:solidFill>
                  <a:srgbClr val="595959"/>
                </a:solidFill>
                <a:latin typeface="Arial"/>
              </a:rPr>
              <a:t>приказы об утверждении плана организационных мероприятий наблюдения, инструментария, указаний по заполнению форм, методологических и организационных положений наблюдения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4040" y="2688336"/>
            <a:ext cx="594360" cy="588264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310504" y="2667000"/>
            <a:ext cx="5729096" cy="138414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2700"/>
            <a:r>
              <a:rPr lang="ru" sz="2000" b="1" dirty="0">
                <a:solidFill>
                  <a:srgbClr val="334286"/>
                </a:solidFill>
                <a:latin typeface="Arial"/>
              </a:rPr>
              <a:t>Формы отчетности и указания по их заполнению: </a:t>
            </a:r>
            <a:r>
              <a:rPr lang="ru" sz="2000" dirty="0">
                <a:solidFill>
                  <a:srgbClr val="595959"/>
                </a:solidFill>
                <a:latin typeface="Arial"/>
              </a:rPr>
              <a:t>для крупных и средних предприятий, для бюджетных, автономных и казенных учреждений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4804" y="4267200"/>
            <a:ext cx="610207" cy="61264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324600" y="4260519"/>
            <a:ext cx="5544438" cy="160688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12700"/>
            <a:r>
              <a:rPr lang="ru" sz="2000" b="1" dirty="0">
                <a:solidFill>
                  <a:srgbClr val="334286"/>
                </a:solidFill>
                <a:latin typeface="Arial"/>
              </a:rPr>
              <a:t>Информационно-справочный инструментарий: </a:t>
            </a:r>
            <a:r>
              <a:rPr lang="ru" sz="2000" dirty="0">
                <a:solidFill>
                  <a:srgbClr val="595959"/>
                </a:solidFill>
                <a:latin typeface="Arial"/>
              </a:rPr>
              <a:t>алфавитный словарь и перечень товаров и услуг, включенных в группировки продуктов базовых таблиц ресурсов и использования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3638490"/>
            <a:ext cx="5222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/>
            <a:r>
              <a:rPr lang="ru" sz="2000" dirty="0">
                <a:solidFill>
                  <a:schemeClr val="bg1"/>
                </a:solidFill>
                <a:latin typeface="Arial"/>
              </a:rPr>
              <a:t>Информация на сайте </a:t>
            </a:r>
            <a:r>
              <a:rPr lang="ru" sz="2000" dirty="0" smtClean="0">
                <a:solidFill>
                  <a:schemeClr val="bg1"/>
                </a:solidFill>
                <a:latin typeface="Arial"/>
              </a:rPr>
              <a:t>Забайкалкрайстата</a:t>
            </a:r>
            <a:endParaRPr lang="ru" sz="2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3464" y="4285488"/>
            <a:ext cx="4821936" cy="3627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800" b="1" i="1" dirty="0">
                <a:solidFill>
                  <a:schemeClr val="bg1"/>
                </a:solidFill>
                <a:latin typeface="Arial"/>
              </a:rPr>
              <a:t>https://chita.gks.ru/zatr-vp</a:t>
            </a:r>
            <a:endParaRPr lang="en-US" sz="2800" b="1" i="1" dirty="0">
              <a:solidFill>
                <a:schemeClr val="bg1"/>
              </a:solidFill>
              <a:latin typeface="Arial"/>
              <a:hlinkClick r:id="rId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856" y="117983"/>
            <a:ext cx="923544" cy="32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82400" y="6199886"/>
            <a:ext cx="609600" cy="65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28800" y="381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3200" b="1" dirty="0" smtClean="0">
                <a:solidFill>
                  <a:srgbClr val="334286"/>
                </a:solidFill>
                <a:latin typeface="Arial"/>
              </a:rPr>
              <a:t>ПО ЗАПОЛНЕНИЮ ПРИЛОЖЕНИЯ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47800" y="1621536"/>
            <a:ext cx="9601200" cy="135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484" y="3352800"/>
            <a:ext cx="10757916" cy="135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47800" y="1900297"/>
            <a:ext cx="1028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34286"/>
                </a:solidFill>
                <a:latin typeface="Arial"/>
              </a:rPr>
              <a:t>В разделе </a:t>
            </a:r>
            <a:r>
              <a:rPr lang="en-US" sz="3200" b="1" dirty="0" smtClean="0">
                <a:solidFill>
                  <a:srgbClr val="334286"/>
                </a:solidFill>
                <a:latin typeface="Arial"/>
              </a:rPr>
              <a:t>I</a:t>
            </a:r>
            <a:r>
              <a:rPr lang="ru-RU" sz="3200" b="1" dirty="0" smtClean="0">
                <a:solidFill>
                  <a:srgbClr val="334286"/>
                </a:solidFill>
                <a:latin typeface="Arial"/>
              </a:rPr>
              <a:t> должна быть заполнена стр. 6901 «Расходы на приобретение моторного топлива через сеть розничных АЗС» </a:t>
            </a:r>
            <a:r>
              <a:rPr lang="ru-RU" sz="3200" b="1" dirty="0" smtClean="0">
                <a:solidFill>
                  <a:srgbClr val="FF0000"/>
                </a:solidFill>
                <a:latin typeface="Arial"/>
              </a:rPr>
              <a:t>(как минимум покупка топлива для разовых поездок)</a:t>
            </a:r>
            <a:r>
              <a:rPr lang="ru-RU" sz="3200" b="1" dirty="0" smtClean="0">
                <a:solidFill>
                  <a:srgbClr val="002E8A"/>
                </a:solidFill>
                <a:latin typeface="Arial"/>
              </a:rPr>
              <a:t>.</a:t>
            </a:r>
            <a:endParaRPr lang="ru-RU" sz="3200" b="1" dirty="0">
              <a:solidFill>
                <a:srgbClr val="002E8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0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856" y="117983"/>
            <a:ext cx="923544" cy="32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82400" y="6199886"/>
            <a:ext cx="609600" cy="65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28800" y="381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3200" b="1" dirty="0" smtClean="0">
                <a:solidFill>
                  <a:srgbClr val="334286"/>
                </a:solidFill>
                <a:latin typeface="Arial"/>
              </a:rPr>
              <a:t>ПО ЗАПОЛНЕНИЮ ПРИЛОЖЕНИЯ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47800" y="2286000"/>
            <a:ext cx="9448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33500" y="2246293"/>
            <a:ext cx="1028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5885"/>
                </a:solidFill>
                <a:latin typeface="Arial"/>
              </a:rPr>
              <a:t>В разделе </a:t>
            </a:r>
            <a:r>
              <a:rPr lang="en-US" sz="2800" b="1" dirty="0" smtClean="0">
                <a:solidFill>
                  <a:srgbClr val="335885"/>
                </a:solidFill>
                <a:latin typeface="Arial"/>
              </a:rPr>
              <a:t>II</a:t>
            </a:r>
            <a:r>
              <a:rPr lang="ru-RU" sz="2800" b="1" dirty="0" smtClean="0">
                <a:solidFill>
                  <a:srgbClr val="335885"/>
                </a:solidFill>
                <a:latin typeface="Arial"/>
              </a:rPr>
              <a:t> обязательно заполнение данных по коду ТРИ 641910 «прямые услуги банков».</a:t>
            </a:r>
            <a:endParaRPr lang="ru-RU" sz="2800" b="1" dirty="0">
              <a:solidFill>
                <a:srgbClr val="33588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9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8" y="549938"/>
            <a:ext cx="955192" cy="234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5000" y="1752600"/>
            <a:ext cx="8897672" cy="122790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2800" b="1" dirty="0" smtClean="0">
                <a:solidFill>
                  <a:srgbClr val="334286"/>
                </a:solidFill>
                <a:latin typeface="Arial"/>
              </a:rPr>
              <a:t>В </a:t>
            </a:r>
            <a:r>
              <a:rPr lang="ru" sz="2800" b="1" dirty="0">
                <a:solidFill>
                  <a:srgbClr val="334286"/>
                </a:solidFill>
                <a:latin typeface="Arial"/>
              </a:rPr>
              <a:t>общем списке должны </a:t>
            </a:r>
            <a:r>
              <a:rPr lang="ru" sz="2800" b="1" dirty="0" smtClean="0">
                <a:solidFill>
                  <a:srgbClr val="334286"/>
                </a:solidFill>
                <a:latin typeface="Arial"/>
              </a:rPr>
              <a:t>быть </a:t>
            </a:r>
            <a:r>
              <a:rPr lang="ru" sz="2800" b="1" dirty="0">
                <a:solidFill>
                  <a:srgbClr val="334286"/>
                </a:solidFill>
                <a:latin typeface="Arial"/>
              </a:rPr>
              <a:t>расходы на мыло, дезинфекторы, канцтовары и </a:t>
            </a:r>
            <a:r>
              <a:rPr lang="ru" sz="2800" b="1" dirty="0" smtClean="0">
                <a:solidFill>
                  <a:srgbClr val="334286"/>
                </a:solidFill>
                <a:latin typeface="Arial"/>
              </a:rPr>
              <a:t>т.п.</a:t>
            </a:r>
            <a:endParaRPr lang="ru" sz="2800" b="1" dirty="0">
              <a:solidFill>
                <a:srgbClr val="334286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0606" y="4114800"/>
            <a:ext cx="10080794" cy="16533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2800" b="1" dirty="0" smtClean="0">
                <a:solidFill>
                  <a:srgbClr val="FF0000"/>
                </a:solidFill>
                <a:latin typeface="Arial"/>
              </a:rPr>
              <a:t>У </a:t>
            </a:r>
            <a:r>
              <a:rPr lang="ru" sz="2800" b="1" dirty="0">
                <a:solidFill>
                  <a:srgbClr val="FF0000"/>
                </a:solidFill>
                <a:latin typeface="Arial"/>
              </a:rPr>
              <a:t>крупных </a:t>
            </a:r>
            <a:r>
              <a:rPr lang="ru" sz="2800" b="1" dirty="0" smtClean="0">
                <a:solidFill>
                  <a:srgbClr val="FF0000"/>
                </a:solidFill>
                <a:latin typeface="Arial"/>
              </a:rPr>
              <a:t>предприятий, если сумма незначительная (менее 0,1 % по </a:t>
            </a:r>
            <a:r>
              <a:rPr lang="ru" sz="2800" b="1" dirty="0">
                <a:solidFill>
                  <a:srgbClr val="FF0000"/>
                </a:solidFill>
                <a:latin typeface="Arial"/>
              </a:rPr>
              <a:t>отношению </a:t>
            </a:r>
            <a:r>
              <a:rPr lang="ru" sz="2800" b="1" dirty="0" smtClean="0">
                <a:solidFill>
                  <a:srgbClr val="FF0000"/>
                </a:solidFill>
                <a:latin typeface="Arial"/>
              </a:rPr>
              <a:t>к </a:t>
            </a:r>
            <a:r>
              <a:rPr lang="ru" sz="2800" b="1" dirty="0">
                <a:solidFill>
                  <a:srgbClr val="FF0000"/>
                </a:solidFill>
                <a:latin typeface="Arial"/>
              </a:rPr>
              <a:t>общей сумме </a:t>
            </a:r>
            <a:r>
              <a:rPr lang="ru" sz="2800" b="1" dirty="0" smtClean="0">
                <a:solidFill>
                  <a:srgbClr val="FF0000"/>
                </a:solidFill>
                <a:latin typeface="Arial"/>
              </a:rPr>
              <a:t>расходов) </a:t>
            </a:r>
            <a:r>
              <a:rPr lang="ru" sz="2800" b="1" dirty="0">
                <a:solidFill>
                  <a:srgbClr val="FF0000"/>
                </a:solidFill>
                <a:latin typeface="Arial"/>
              </a:rPr>
              <a:t>- </a:t>
            </a:r>
            <a:r>
              <a:rPr lang="ru" sz="2800" b="1" dirty="0" smtClean="0">
                <a:solidFill>
                  <a:srgbClr val="FF0000"/>
                </a:solidFill>
                <a:latin typeface="Arial"/>
              </a:rPr>
              <a:t>она может отдельно не отражаться</a:t>
            </a:r>
            <a:endParaRPr lang="ru" sz="28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81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3200" b="1" dirty="0" smtClean="0">
                <a:solidFill>
                  <a:srgbClr val="334286"/>
                </a:solidFill>
                <a:latin typeface="Arial"/>
              </a:rPr>
              <a:t>ПО ЗАПОЛНЕНИЮ ПРИЛОЖЕНИЯ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301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856" y="117983"/>
            <a:ext cx="923544" cy="32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82400" y="6199886"/>
            <a:ext cx="609600" cy="65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856" y="117983"/>
            <a:ext cx="923544" cy="32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82400" y="6199886"/>
            <a:ext cx="609600" cy="658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24000" y="1524000"/>
            <a:ext cx="10210800" cy="238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3628" y="4114800"/>
            <a:ext cx="10367772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7255" y="1828800"/>
            <a:ext cx="11456035" cy="320039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3800" b="1" dirty="0" smtClean="0">
                <a:solidFill>
                  <a:srgbClr val="334286"/>
                </a:solidFill>
                <a:latin typeface="Arial"/>
              </a:rPr>
              <a:t>Учет в электронном виде на предприятиях ведется в разных программных средствах (например 1-С). </a:t>
            </a:r>
          </a:p>
          <a:p>
            <a:pPr indent="0"/>
            <a:r>
              <a:rPr lang="ru" sz="3800" b="1" dirty="0" smtClean="0">
                <a:solidFill>
                  <a:srgbClr val="FF0000"/>
                </a:solidFill>
                <a:latin typeface="Arial"/>
              </a:rPr>
              <a:t>Все данные для заполнения форм приложения есть.</a:t>
            </a:r>
            <a:endParaRPr lang="ru" sz="3800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16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2"/>
            <a:ext cx="12184125" cy="684885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1B1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" y="1778507"/>
            <a:ext cx="3575685" cy="2492375"/>
          </a:xfrm>
          <a:custGeom>
            <a:avLst/>
            <a:gdLst/>
            <a:ahLst/>
            <a:cxnLst/>
            <a:rect l="l" t="t" r="r" b="b"/>
            <a:pathLst>
              <a:path w="3575685" h="2492375">
                <a:moveTo>
                  <a:pt x="0" y="0"/>
                </a:moveTo>
                <a:lnTo>
                  <a:pt x="38741" y="40812"/>
                </a:lnTo>
                <a:lnTo>
                  <a:pt x="77976" y="81591"/>
                </a:lnTo>
                <a:lnTo>
                  <a:pt x="117685" y="122328"/>
                </a:lnTo>
                <a:lnTo>
                  <a:pt x="157849" y="163015"/>
                </a:lnTo>
                <a:lnTo>
                  <a:pt x="198451" y="203642"/>
                </a:lnTo>
                <a:lnTo>
                  <a:pt x="239471" y="244201"/>
                </a:lnTo>
                <a:lnTo>
                  <a:pt x="280892" y="284683"/>
                </a:lnTo>
                <a:lnTo>
                  <a:pt x="322696" y="325079"/>
                </a:lnTo>
                <a:lnTo>
                  <a:pt x="364862" y="365382"/>
                </a:lnTo>
                <a:lnTo>
                  <a:pt x="407374" y="405581"/>
                </a:lnTo>
                <a:lnTo>
                  <a:pt x="450212" y="445669"/>
                </a:lnTo>
                <a:lnTo>
                  <a:pt x="493359" y="485636"/>
                </a:lnTo>
                <a:lnTo>
                  <a:pt x="536795" y="525475"/>
                </a:lnTo>
                <a:lnTo>
                  <a:pt x="580503" y="565176"/>
                </a:lnTo>
                <a:lnTo>
                  <a:pt x="624463" y="604730"/>
                </a:lnTo>
                <a:lnTo>
                  <a:pt x="668658" y="644130"/>
                </a:lnTo>
                <a:lnTo>
                  <a:pt x="713069" y="683366"/>
                </a:lnTo>
                <a:lnTo>
                  <a:pt x="757678" y="722429"/>
                </a:lnTo>
                <a:lnTo>
                  <a:pt x="802466" y="761311"/>
                </a:lnTo>
                <a:lnTo>
                  <a:pt x="847414" y="800004"/>
                </a:lnTo>
                <a:lnTo>
                  <a:pt x="892505" y="838498"/>
                </a:lnTo>
                <a:lnTo>
                  <a:pt x="937719" y="876785"/>
                </a:lnTo>
                <a:lnTo>
                  <a:pt x="983039" y="914855"/>
                </a:lnTo>
                <a:lnTo>
                  <a:pt x="1028445" y="952702"/>
                </a:lnTo>
                <a:lnTo>
                  <a:pt x="1073921" y="990315"/>
                </a:lnTo>
                <a:lnTo>
                  <a:pt x="1119446" y="1027686"/>
                </a:lnTo>
                <a:lnTo>
                  <a:pt x="1165003" y="1064806"/>
                </a:lnTo>
                <a:lnTo>
                  <a:pt x="1210573" y="1101668"/>
                </a:lnTo>
                <a:lnTo>
                  <a:pt x="1256137" y="1138261"/>
                </a:lnTo>
                <a:lnTo>
                  <a:pt x="1301678" y="1174577"/>
                </a:lnTo>
                <a:lnTo>
                  <a:pt x="1347177" y="1210608"/>
                </a:lnTo>
                <a:lnTo>
                  <a:pt x="1392615" y="1246345"/>
                </a:lnTo>
                <a:lnTo>
                  <a:pt x="1437974" y="1281779"/>
                </a:lnTo>
                <a:lnTo>
                  <a:pt x="1483236" y="1316902"/>
                </a:lnTo>
                <a:lnTo>
                  <a:pt x="1528381" y="1351704"/>
                </a:lnTo>
                <a:lnTo>
                  <a:pt x="1573393" y="1386178"/>
                </a:lnTo>
                <a:lnTo>
                  <a:pt x="1618251" y="1420314"/>
                </a:lnTo>
                <a:lnTo>
                  <a:pt x="1662938" y="1454104"/>
                </a:lnTo>
                <a:lnTo>
                  <a:pt x="1707436" y="1487538"/>
                </a:lnTo>
                <a:lnTo>
                  <a:pt x="1751725" y="1520610"/>
                </a:lnTo>
                <a:lnTo>
                  <a:pt x="1795788" y="1553309"/>
                </a:lnTo>
                <a:lnTo>
                  <a:pt x="1839605" y="1585626"/>
                </a:lnTo>
                <a:lnTo>
                  <a:pt x="1883159" y="1617555"/>
                </a:lnTo>
                <a:lnTo>
                  <a:pt x="1926432" y="1649085"/>
                </a:lnTo>
                <a:lnTo>
                  <a:pt x="1969404" y="1680207"/>
                </a:lnTo>
                <a:lnTo>
                  <a:pt x="2012057" y="1710914"/>
                </a:lnTo>
                <a:lnTo>
                  <a:pt x="2054372" y="1741197"/>
                </a:lnTo>
                <a:lnTo>
                  <a:pt x="2096333" y="1771046"/>
                </a:lnTo>
                <a:lnTo>
                  <a:pt x="2137919" y="1800454"/>
                </a:lnTo>
                <a:lnTo>
                  <a:pt x="2179112" y="1829411"/>
                </a:lnTo>
                <a:lnTo>
                  <a:pt x="2219895" y="1857908"/>
                </a:lnTo>
                <a:lnTo>
                  <a:pt x="2260248" y="1885938"/>
                </a:lnTo>
                <a:lnTo>
                  <a:pt x="2300153" y="1913491"/>
                </a:lnTo>
                <a:lnTo>
                  <a:pt x="2339591" y="1940559"/>
                </a:lnTo>
                <a:lnTo>
                  <a:pt x="2378545" y="1967133"/>
                </a:lnTo>
                <a:lnTo>
                  <a:pt x="2416996" y="1993204"/>
                </a:lnTo>
                <a:lnTo>
                  <a:pt x="2454925" y="2018764"/>
                </a:lnTo>
                <a:lnTo>
                  <a:pt x="2492314" y="2043804"/>
                </a:lnTo>
                <a:lnTo>
                  <a:pt x="2529145" y="2068315"/>
                </a:lnTo>
                <a:lnTo>
                  <a:pt x="2565398" y="2092289"/>
                </a:lnTo>
                <a:lnTo>
                  <a:pt x="2601056" y="2115716"/>
                </a:lnTo>
                <a:lnTo>
                  <a:pt x="2636101" y="2138589"/>
                </a:lnTo>
                <a:lnTo>
                  <a:pt x="2670512" y="2160898"/>
                </a:lnTo>
                <a:lnTo>
                  <a:pt x="2704274" y="2182635"/>
                </a:lnTo>
                <a:lnTo>
                  <a:pt x="2737365" y="2203791"/>
                </a:lnTo>
                <a:lnTo>
                  <a:pt x="2769770" y="2224357"/>
                </a:lnTo>
                <a:lnTo>
                  <a:pt x="2832442" y="2263687"/>
                </a:lnTo>
                <a:lnTo>
                  <a:pt x="2892142" y="2300553"/>
                </a:lnTo>
                <a:lnTo>
                  <a:pt x="2948722" y="2334888"/>
                </a:lnTo>
                <a:lnTo>
                  <a:pt x="3002036" y="2366621"/>
                </a:lnTo>
                <a:lnTo>
                  <a:pt x="3051935" y="2395682"/>
                </a:lnTo>
                <a:lnTo>
                  <a:pt x="3403518" y="2491997"/>
                </a:lnTo>
                <a:lnTo>
                  <a:pt x="3545157" y="2344800"/>
                </a:lnTo>
                <a:lnTo>
                  <a:pt x="3575282" y="2134262"/>
                </a:lnTo>
                <a:lnTo>
                  <a:pt x="3568700" y="2027046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33340" y="4150740"/>
            <a:ext cx="219011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3555" marR="5080" indent="-491490">
              <a:lnSpc>
                <a:spcPct val="114599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БЩ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ЕСИ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Е  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ВЫВОДЫ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18232" y="9142"/>
            <a:ext cx="9521825" cy="6849109"/>
            <a:chOff x="2618232" y="9142"/>
            <a:chExt cx="9521825" cy="6849109"/>
          </a:xfrm>
        </p:grpSpPr>
        <p:sp>
          <p:nvSpPr>
            <p:cNvPr id="7" name="object 7"/>
            <p:cNvSpPr/>
            <p:nvPr/>
          </p:nvSpPr>
          <p:spPr>
            <a:xfrm>
              <a:off x="2627376" y="387095"/>
              <a:ext cx="914400" cy="1813560"/>
            </a:xfrm>
            <a:custGeom>
              <a:avLst/>
              <a:gdLst/>
              <a:ahLst/>
              <a:cxnLst/>
              <a:rect l="l" t="t" r="r" b="b"/>
              <a:pathLst>
                <a:path w="914400" h="1813560">
                  <a:moveTo>
                    <a:pt x="0" y="0"/>
                  </a:moveTo>
                  <a:lnTo>
                    <a:pt x="914146" y="1813432"/>
                  </a:lnTo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9480" y="9142"/>
              <a:ext cx="5273039" cy="684885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459480" y="5855213"/>
              <a:ext cx="5272405" cy="1003300"/>
            </a:xfrm>
            <a:custGeom>
              <a:avLst/>
              <a:gdLst/>
              <a:ahLst/>
              <a:cxnLst/>
              <a:rect l="l" t="t" r="r" b="b"/>
              <a:pathLst>
                <a:path w="5272405" h="1003300">
                  <a:moveTo>
                    <a:pt x="5272405" y="0"/>
                  </a:moveTo>
                  <a:lnTo>
                    <a:pt x="0" y="0"/>
                  </a:lnTo>
                  <a:lnTo>
                    <a:pt x="0" y="1002785"/>
                  </a:lnTo>
                  <a:lnTo>
                    <a:pt x="5272405" y="1002785"/>
                  </a:lnTo>
                  <a:lnTo>
                    <a:pt x="5272405" y="0"/>
                  </a:lnTo>
                  <a:close/>
                </a:path>
              </a:pathLst>
            </a:custGeom>
            <a:solidFill>
              <a:srgbClr val="000000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99104" y="5855207"/>
              <a:ext cx="8640445" cy="0"/>
            </a:xfrm>
            <a:custGeom>
              <a:avLst/>
              <a:gdLst/>
              <a:ahLst/>
              <a:cxnLst/>
              <a:rect l="l" t="t" r="r" b="b"/>
              <a:pathLst>
                <a:path w="8640445">
                  <a:moveTo>
                    <a:pt x="0" y="0"/>
                  </a:moveTo>
                  <a:lnTo>
                    <a:pt x="8640445" y="0"/>
                  </a:lnTo>
                </a:path>
              </a:pathLst>
            </a:custGeom>
            <a:ln w="1828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3656" y="5745480"/>
              <a:ext cx="225552" cy="21640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59480" y="9144"/>
              <a:ext cx="0" cy="6849109"/>
            </a:xfrm>
            <a:custGeom>
              <a:avLst/>
              <a:gdLst/>
              <a:ahLst/>
              <a:cxnLst/>
              <a:rect l="l" t="t" r="r" b="b"/>
              <a:pathLst>
                <a:path h="6849109">
                  <a:moveTo>
                    <a:pt x="0" y="0"/>
                  </a:moveTo>
                  <a:lnTo>
                    <a:pt x="0" y="6848976"/>
                  </a:lnTo>
                </a:path>
              </a:pathLst>
            </a:custGeom>
            <a:ln w="18288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85717" y="1265301"/>
            <a:ext cx="5101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1F1F1"/>
                </a:solidFill>
              </a:rPr>
              <a:t>Спасибо</a:t>
            </a:r>
            <a:r>
              <a:rPr sz="3600" spc="-25" dirty="0">
                <a:solidFill>
                  <a:srgbClr val="F1F1F1"/>
                </a:solidFill>
              </a:rPr>
              <a:t> </a:t>
            </a:r>
            <a:r>
              <a:rPr sz="3600" spc="-20" dirty="0">
                <a:solidFill>
                  <a:srgbClr val="F1F1F1"/>
                </a:solidFill>
              </a:rPr>
              <a:t>за</a:t>
            </a:r>
            <a:r>
              <a:rPr sz="3600" spc="-60" dirty="0">
                <a:solidFill>
                  <a:srgbClr val="F1F1F1"/>
                </a:solidFill>
              </a:rPr>
              <a:t> </a:t>
            </a:r>
            <a:r>
              <a:rPr sz="3600" spc="-10" dirty="0">
                <a:solidFill>
                  <a:srgbClr val="F1F1F1"/>
                </a:solidFill>
              </a:rPr>
              <a:t>внимание!</a:t>
            </a:r>
            <a:endParaRPr sz="3600"/>
          </a:p>
        </p:txBody>
      </p:sp>
      <p:sp>
        <p:nvSpPr>
          <p:cNvPr id="14" name="object 14"/>
          <p:cNvSpPr txBox="1"/>
          <p:nvPr/>
        </p:nvSpPr>
        <p:spPr>
          <a:xfrm>
            <a:off x="11865356" y="6420551"/>
            <a:ext cx="2514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75"/>
              </a:lnSpc>
            </a:pPr>
            <a:r>
              <a:rPr sz="16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46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972800" y="64770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03400" y="2743200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05000" y="2690336"/>
            <a:ext cx="617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86868"/>
                </a:solidFill>
              </a:rPr>
              <a:t>(с 1 марта по 15 </a:t>
            </a:r>
            <a:r>
              <a:rPr lang="ru-RU" sz="2400" b="1" dirty="0">
                <a:solidFill>
                  <a:srgbClr val="686868"/>
                </a:solidFill>
              </a:rPr>
              <a:t>апреля 2022 </a:t>
            </a:r>
            <a:r>
              <a:rPr lang="ru-RU" sz="2400" b="1" dirty="0" smtClean="0">
                <a:solidFill>
                  <a:srgbClr val="686868"/>
                </a:solidFill>
              </a:rPr>
              <a:t>года)</a:t>
            </a:r>
            <a:endParaRPr lang="ru-RU" sz="2400" b="1" dirty="0">
              <a:solidFill>
                <a:srgbClr val="686868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6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1524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762000"/>
            <a:ext cx="487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896600" y="64008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96600" y="64770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524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96600" y="64008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524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47800" y="228600"/>
            <a:ext cx="8970264" cy="3657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b="1" dirty="0">
                <a:solidFill>
                  <a:srgbClr val="334286"/>
                </a:solidFill>
                <a:latin typeface="Arial"/>
              </a:rPr>
              <a:t>ТИТУЛЬНЫЙ ЛИСТ ПРИЛОЖЕНИЯ К Ф. № 1-ПРЕДПРИЯТИЕ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18736" r="1527" b="13817"/>
          <a:stretch/>
        </p:blipFill>
        <p:spPr bwMode="auto">
          <a:xfrm>
            <a:off x="844138" y="609600"/>
            <a:ext cx="10814462" cy="616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2168" y="304800"/>
            <a:ext cx="10981944" cy="3200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b="1" dirty="0">
                <a:solidFill>
                  <a:srgbClr val="334286"/>
                </a:solidFill>
                <a:latin typeface="Arial"/>
              </a:rPr>
              <a:t>СТРУКТУРА БЛАНКА ПРИЛОЖЕНИЯ К Ф. № 1-ПРЕДПРИЯТИЕ (РАЗДЕЛ 1)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023865"/>
              </p:ext>
            </p:extLst>
          </p:nvPr>
        </p:nvGraphicFramePr>
        <p:xfrm>
          <a:off x="633984" y="841248"/>
          <a:ext cx="10948416" cy="5419344"/>
        </p:xfrm>
        <a:graphic>
          <a:graphicData uri="http://schemas.openxmlformats.org/drawingml/2006/table">
            <a:tbl>
              <a:tblPr/>
              <a:tblGrid>
                <a:gridCol w="3617976"/>
                <a:gridCol w="896112"/>
                <a:gridCol w="1347216"/>
                <a:gridCol w="1536192"/>
                <a:gridCol w="3550920"/>
              </a:tblGrid>
              <a:tr h="874776">
                <a:tc gridSpan="5">
                  <a:txBody>
                    <a:bodyPr/>
                    <a:lstStyle/>
                    <a:p>
                      <a:pPr indent="0" algn="ctr">
                        <a:spcAft>
                          <a:spcPts val="140"/>
                        </a:spcAft>
                      </a:pPr>
                      <a:r>
                        <a:rPr lang="ru" sz="1400" b="1">
                          <a:solidFill>
                            <a:srgbClr val="334286"/>
                          </a:solidFill>
                          <a:latin typeface="Arial"/>
                        </a:rPr>
                        <a:t>Раздел 1. Расходы на приобретение сырья, материалов, топлива, покупных полуфабрикатов и комплектующих изделий для производства и продажи продукции (товаров, работ, услуг) по их видам</a:t>
                      </a:r>
                    </a:p>
                    <a:p>
                      <a:pPr indent="0" algn="ctr">
                        <a:lnSpc>
                          <a:spcPct val="122000"/>
                        </a:lnSpc>
                      </a:pPr>
                      <a:r>
                        <a:rPr lang="ru" sz="1200">
                          <a:solidFill>
                            <a:srgbClr val="595959"/>
                          </a:solidFill>
                          <a:latin typeface="Arial"/>
                        </a:rPr>
                        <a:t>(дополнение к разделу 6 формы № 1 -предприятие)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42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42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42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4200"/>
                    </a:p>
                  </a:txBody>
                  <a:tcPr marL="0" marR="0" marT="0" marB="0"/>
                </a:tc>
              </a:tr>
              <a:tr h="207264"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Наименование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№ строки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Код ТРИ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За отчетный год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Пояснения</a:t>
                      </a:r>
                    </a:p>
                  </a:txBody>
                  <a:tcPr marL="0" marR="0" marT="0" marB="0" anchor="b"/>
                </a:tc>
              </a:tr>
              <a:tr h="216408">
                <a:tc>
                  <a:txBody>
                    <a:bodyPr/>
                    <a:lstStyle/>
                    <a:p>
                      <a:pPr indent="0" algn="ctr"/>
                      <a:r>
                        <a:rPr lang="ru" sz="1200">
                          <a:latin typeface="Arial"/>
                        </a:rPr>
                        <a:t>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>
                          <a:latin typeface="Arial"/>
                        </a:rPr>
                        <a:t>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>
                          <a:latin typeface="Arial"/>
                        </a:rPr>
                        <a:t>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859536"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Arial"/>
                        </a:rPr>
                        <a:t>Расходы на приобретение сырья, материалов, покупных полуфабрикатов и комплектующих изделий для производства и продажи продукции (товаров, работ, услуг) - всего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>
                          <a:latin typeface="Arial"/>
                        </a:rPr>
                        <a:t>6000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>
                          <a:latin typeface="Arial"/>
                        </a:rPr>
                        <a:t>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4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Arial"/>
                        </a:rPr>
                        <a:t>Равно значению строки </a:t>
                      </a:r>
                      <a:r>
                        <a:rPr lang="ru" sz="1400" b="1">
                          <a:solidFill>
                            <a:srgbClr val="FF0000"/>
                          </a:solidFill>
                          <a:latin typeface="Arial"/>
                        </a:rPr>
                        <a:t>610 </a:t>
                      </a:r>
                      <a:r>
                        <a:rPr lang="ru" sz="1200">
                          <a:latin typeface="Arial"/>
                        </a:rPr>
                        <a:t>формы № 1-предприятие</a:t>
                      </a:r>
                    </a:p>
                  </a:txBody>
                  <a:tcPr marL="0" marR="0" marT="0" marB="0" anchor="ctr"/>
                </a:tc>
              </a:tr>
              <a:tr h="237744">
                <a:tc>
                  <a:txBody>
                    <a:bodyPr/>
                    <a:lstStyle/>
                    <a:p>
                      <a:pPr indent="393700"/>
                      <a:r>
                        <a:rPr lang="ru" sz="1200">
                          <a:latin typeface="Arial"/>
                        </a:rPr>
                        <a:t>в том числе: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</a:tr>
              <a:tr h="914400">
                <a:tc>
                  <a:txBody>
                    <a:bodyPr/>
                    <a:lstStyle/>
                    <a:p>
                      <a:pPr indent="165100"/>
                      <a:r>
                        <a:rPr lang="ru" sz="1200">
                          <a:latin typeface="Arial"/>
                        </a:rPr>
                        <a:t>Оборудование коммуникационное</a:t>
                      </a:r>
                    </a:p>
                  </a:txBody>
                  <a:tcPr marL="0" marR="0" marT="0" marB="0" anchor="ctr">
                    <a:solidFill>
                      <a:srgbClr val="D2D7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>
                          <a:latin typeface="Arial"/>
                        </a:rPr>
                        <a:t>6001</a:t>
                      </a:r>
                    </a:p>
                  </a:txBody>
                  <a:tcPr marL="0" marR="0" marT="0" marB="0" anchor="ctr">
                    <a:solidFill>
                      <a:srgbClr val="D2D7E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>
                          <a:latin typeface="Arial"/>
                        </a:rPr>
                        <a:t>263000</a:t>
                      </a:r>
                    </a:p>
                  </a:txBody>
                  <a:tcPr marL="0" marR="0" marT="0" marB="0" anchor="ctr">
                    <a:solidFill>
                      <a:srgbClr val="D2D7E7"/>
                    </a:solidFill>
                  </a:tcPr>
                </a:tc>
                <a:tc>
                  <a:txBody>
                    <a:bodyPr/>
                    <a:lstStyle/>
                    <a:p>
                      <a:endParaRPr sz="4400"/>
                    </a:p>
                  </a:txBody>
                  <a:tcPr marL="0" marR="0" marT="0" marB="0">
                    <a:solidFill>
                      <a:srgbClr val="D2D7E7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Arial"/>
                        </a:rPr>
                        <a:t>Комплектующие изделия, запасные части и оборудование, отражаемые в бухгалтерском учете по дебету счета 10 «Материалы».</a:t>
                      </a:r>
                    </a:p>
                    <a:p>
                      <a:pPr indent="0"/>
                      <a:r>
                        <a:rPr lang="ru" sz="1200">
                          <a:latin typeface="Arial"/>
                        </a:rPr>
                        <a:t>Не отражается оборудование, учтенное в составе основных средств.</a:t>
                      </a:r>
                    </a:p>
                  </a:txBody>
                  <a:tcPr marL="0" marR="0" marT="0" marB="0" anchor="b">
                    <a:solidFill>
                      <a:srgbClr val="D2D7E7"/>
                    </a:solidFill>
                  </a:tcPr>
                </a:tc>
              </a:tr>
              <a:tr h="801624">
                <a:tc>
                  <a:txBody>
                    <a:bodyPr/>
                    <a:lstStyle/>
                    <a:p>
                      <a:pPr marL="129100" indent="12700"/>
                      <a:r>
                        <a:rPr lang="ru" sz="1200">
                          <a:latin typeface="Arial"/>
                        </a:rPr>
                        <a:t>Другие виды сырья, материалов, полуфабрикатов и комплектующих изделий, не перечисленные выше (строка 6000 минус сумма строк 6001 -60__)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>
                          <a:latin typeface="Arial"/>
                        </a:rPr>
                        <a:t>6500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>
                          <a:latin typeface="Arial"/>
                        </a:rPr>
                        <a:t>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3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Arial"/>
                        </a:rPr>
                        <a:t>Если значение строки 6500 превышает 10% от строки 6000, то укажите дополнительные виды сырья и материалов</a:t>
                      </a:r>
                    </a:p>
                  </a:txBody>
                  <a:tcPr marL="0" marR="0" marT="0" marB="0" anchor="ctr"/>
                </a:tc>
              </a:tr>
              <a:tr h="216408">
                <a:tc>
                  <a:txBody>
                    <a:bodyPr/>
                    <a:lstStyle/>
                    <a:p>
                      <a:pPr marL="992700" indent="0"/>
                      <a:r>
                        <a:rPr lang="ru" sz="1200">
                          <a:latin typeface="Arial"/>
                        </a:rPr>
                        <a:t>из них: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</a:tr>
              <a:tr h="213360"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>
                          <a:latin typeface="Arial"/>
                        </a:rPr>
                        <a:t>6600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</a:tr>
              <a:tr h="441960">
                <a:tc>
                  <a:txBody>
                    <a:bodyPr/>
                    <a:lstStyle/>
                    <a:p>
                      <a:pPr marL="129100" indent="12700"/>
                      <a:r>
                        <a:rPr lang="ru" sz="1200">
                          <a:latin typeface="Arial"/>
                        </a:rPr>
                        <a:t>Расходы на приобретение продуктов нефтепереработки в качестве топлива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>
                          <a:latin typeface="Arial"/>
                        </a:rPr>
                        <a:t>6900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>
                          <a:latin typeface="Arial"/>
                        </a:rPr>
                        <a:t>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Arial"/>
                        </a:rPr>
                        <a:t>Равно значению строки </a:t>
                      </a:r>
                      <a:r>
                        <a:rPr lang="ru" sz="1400" b="1">
                          <a:solidFill>
                            <a:srgbClr val="FF0000"/>
                          </a:solidFill>
                          <a:latin typeface="Arial"/>
                        </a:rPr>
                        <a:t>617 </a:t>
                      </a:r>
                      <a:r>
                        <a:rPr lang="ru" sz="1200">
                          <a:latin typeface="Arial"/>
                        </a:rPr>
                        <a:t>формы № 1-предприятие</a:t>
                      </a:r>
                    </a:p>
                  </a:txBody>
                  <a:tcPr marL="0" marR="0" marT="0" marB="0" anchor="b"/>
                </a:tc>
              </a:tr>
              <a:tr h="435864">
                <a:tc>
                  <a:txBody>
                    <a:bodyPr/>
                    <a:lstStyle/>
                    <a:p>
                      <a:pPr marL="129100" indent="12700"/>
                      <a:r>
                        <a:rPr lang="ru" sz="1200">
                          <a:latin typeface="Arial"/>
                        </a:rPr>
                        <a:t>из них: моторное топливо, приобретаемое через сеть розничных АЗС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>
                          <a:latin typeface="Arial"/>
                        </a:rPr>
                        <a:t>6901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>
                          <a:latin typeface="Arial"/>
                        </a:rPr>
                        <a:t>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10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7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71856" y="0"/>
            <a:ext cx="11481435" cy="91440"/>
          </a:xfrm>
          <a:custGeom>
            <a:avLst/>
            <a:gdLst/>
            <a:ahLst/>
            <a:cxnLst/>
            <a:rect l="l" t="t" r="r" b="b"/>
            <a:pathLst>
              <a:path w="11481435" h="91440">
                <a:moveTo>
                  <a:pt x="11481181" y="0"/>
                </a:moveTo>
                <a:lnTo>
                  <a:pt x="0" y="0"/>
                </a:lnTo>
                <a:lnTo>
                  <a:pt x="0" y="90849"/>
                </a:lnTo>
                <a:lnTo>
                  <a:pt x="11481181" y="90849"/>
                </a:lnTo>
                <a:lnTo>
                  <a:pt x="11481181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/>
          <p:nvPr/>
        </p:nvSpPr>
        <p:spPr>
          <a:xfrm>
            <a:off x="0" y="649198"/>
            <a:ext cx="219710" cy="740410"/>
          </a:xfrm>
          <a:custGeom>
            <a:avLst/>
            <a:gdLst/>
            <a:ahLst/>
            <a:cxnLst/>
            <a:rect l="l" t="t" r="r" b="b"/>
            <a:pathLst>
              <a:path w="219710" h="740410">
                <a:moveTo>
                  <a:pt x="219125" y="0"/>
                </a:moveTo>
                <a:lnTo>
                  <a:pt x="0" y="0"/>
                </a:lnTo>
                <a:lnTo>
                  <a:pt x="0" y="739927"/>
                </a:lnTo>
                <a:lnTo>
                  <a:pt x="219125" y="739927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0" y="1621536"/>
            <a:ext cx="219710" cy="4578350"/>
          </a:xfrm>
          <a:custGeom>
            <a:avLst/>
            <a:gdLst/>
            <a:ahLst/>
            <a:cxnLst/>
            <a:rect l="l" t="t" r="r" b="b"/>
            <a:pathLst>
              <a:path w="219710" h="4578350">
                <a:moveTo>
                  <a:pt x="219456" y="0"/>
                </a:moveTo>
                <a:lnTo>
                  <a:pt x="0" y="0"/>
                </a:lnTo>
                <a:lnTo>
                  <a:pt x="0" y="4578096"/>
                </a:lnTo>
                <a:lnTo>
                  <a:pt x="219456" y="4578096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3984" y="390144"/>
            <a:ext cx="10981944" cy="3200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b="1" dirty="0">
                <a:solidFill>
                  <a:srgbClr val="334286"/>
                </a:solidFill>
                <a:latin typeface="Arial"/>
              </a:rPr>
              <a:t>СТРУКТУРА БЛАНКА ПРИЛОЖЕНИЯ К Ф. № 1-ПРЕДПРИЯТИЕ (РАЗДЕЛ 2)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535690"/>
              </p:ext>
            </p:extLst>
          </p:nvPr>
        </p:nvGraphicFramePr>
        <p:xfrm>
          <a:off x="542544" y="899160"/>
          <a:ext cx="11192256" cy="5501640"/>
        </p:xfrm>
        <a:graphic>
          <a:graphicData uri="http://schemas.openxmlformats.org/drawingml/2006/table">
            <a:tbl>
              <a:tblPr/>
              <a:tblGrid>
                <a:gridCol w="3697224"/>
                <a:gridCol w="914400"/>
                <a:gridCol w="890016"/>
                <a:gridCol w="1511808"/>
                <a:gridCol w="4178808"/>
              </a:tblGrid>
              <a:tr h="777240"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</a:pPr>
                      <a:r>
                        <a:rPr lang="ru" sz="1400" b="1">
                          <a:solidFill>
                            <a:srgbClr val="334286"/>
                          </a:solidFill>
                          <a:latin typeface="Arial"/>
                        </a:rPr>
                        <a:t>Раздел 2. Расходы по оплате отдельных видов работ и услуг, выполненных сторонними организациями (дополнение к разделу 7 формы № 1-предприятие)</a:t>
                      </a:r>
                    </a:p>
                    <a:p>
                      <a:pPr indent="0" algn="ctr"/>
                      <a:r>
                        <a:rPr lang="ru" sz="1200">
                          <a:solidFill>
                            <a:srgbClr val="595959"/>
                          </a:solidFill>
                          <a:latin typeface="Arial"/>
                        </a:rPr>
                        <a:t>Код по ОКЕИ: тысяча рублей (с одним десятичным знаком) - 384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3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3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3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3700"/>
                    </a:p>
                  </a:txBody>
                  <a:tcPr marL="0" marR="0" marT="0" marB="0"/>
                </a:tc>
              </a:tr>
              <a:tr h="192024"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Наименование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№ строки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Код ТРИ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За отчетный год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Пояснения</a:t>
                      </a:r>
                    </a:p>
                  </a:txBody>
                  <a:tcPr marL="0" marR="0" marT="0" marB="0" anchor="b"/>
                </a:tc>
              </a:tr>
              <a:tr h="176784">
                <a:tc>
                  <a:txBody>
                    <a:bodyPr/>
                    <a:lstStyle/>
                    <a:p>
                      <a:pPr indent="0" algn="ctr"/>
                      <a:r>
                        <a:rPr lang="ru" sz="900">
                          <a:latin typeface="Arial"/>
                        </a:rPr>
                        <a:t>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900">
                          <a:latin typeface="Arial"/>
                        </a:rPr>
                        <a:t>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900">
                          <a:latin typeface="Arial"/>
                        </a:rPr>
                        <a:t>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90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08700" indent="0"/>
                      <a:r>
                        <a:rPr lang="ru" sz="9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341376">
                <a:tc>
                  <a:txBody>
                    <a:bodyPr/>
                    <a:lstStyle/>
                    <a:p>
                      <a:pPr indent="127000"/>
                      <a:r>
                        <a:rPr lang="ru" sz="1100">
                          <a:latin typeface="Arial"/>
                        </a:rPr>
                        <a:t>Услуги, не расшифрованные в разделе 7</a:t>
                      </a:r>
                    </a:p>
                    <a:p>
                      <a:pPr indent="127000"/>
                      <a:r>
                        <a:rPr lang="ru" sz="1100">
                          <a:latin typeface="Arial"/>
                        </a:rPr>
                        <a:t>формы № 1-предприятие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Из формы № 1-предприятие:</a:t>
                      </a:r>
                    </a:p>
                    <a:p>
                      <a:pPr indent="0"/>
                      <a:r>
                        <a:rPr lang="ru" sz="1100">
                          <a:latin typeface="Arial"/>
                        </a:rPr>
                        <a:t>стр. </a:t>
                      </a:r>
                      <a:r>
                        <a:rPr lang="ru" sz="1100" b="1">
                          <a:solidFill>
                            <a:srgbClr val="FF0000"/>
                          </a:solidFill>
                          <a:latin typeface="Arial"/>
                        </a:rPr>
                        <a:t>714 </a:t>
                      </a:r>
                      <a:r>
                        <a:rPr lang="ru" sz="1100">
                          <a:latin typeface="Arial"/>
                        </a:rPr>
                        <a:t>минус сумма строк с </a:t>
                      </a:r>
                      <a:r>
                        <a:rPr lang="ru" sz="1100" b="1">
                          <a:solidFill>
                            <a:srgbClr val="FF0000"/>
                          </a:solidFill>
                          <a:latin typeface="Arial"/>
                        </a:rPr>
                        <a:t>715 </a:t>
                      </a:r>
                      <a:r>
                        <a:rPr lang="ru" sz="1100">
                          <a:latin typeface="Arial"/>
                        </a:rPr>
                        <a:t>по </a:t>
                      </a:r>
                      <a:r>
                        <a:rPr lang="ru" sz="1100" b="1">
                          <a:solidFill>
                            <a:srgbClr val="FF0000"/>
                          </a:solidFill>
                          <a:latin typeface="Arial"/>
                        </a:rPr>
                        <a:t>719 </a:t>
                      </a:r>
                      <a:r>
                        <a:rPr lang="ru" sz="1100">
                          <a:latin typeface="Arial"/>
                        </a:rPr>
                        <a:t>плюс стр. 737</a:t>
                      </a:r>
                    </a:p>
                  </a:txBody>
                  <a:tcPr marL="0" marR="0" marT="0" marB="0" anchor="b"/>
                </a:tc>
              </a:tr>
              <a:tr h="176784">
                <a:tc>
                  <a:txBody>
                    <a:bodyPr/>
                    <a:lstStyle/>
                    <a:p>
                      <a:pPr indent="203200"/>
                      <a:r>
                        <a:rPr lang="ru" sz="1100">
                          <a:latin typeface="Arial"/>
                        </a:rPr>
                        <a:t>из них: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91000" indent="0"/>
                      <a:r>
                        <a:rPr lang="ru" sz="1100">
                          <a:latin typeface="Arial"/>
                        </a:rPr>
                        <a:t>Услуги по ремонту компьютеров и коммуникационного оборудования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951000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/>
                    </a:p>
                  </a:txBody>
                  <a:tcPr marL="0" marR="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91000" indent="0"/>
                      <a:r>
                        <a:rPr lang="ru" sz="1100">
                          <a:latin typeface="Arial"/>
                        </a:rPr>
                        <a:t>Услуги по техническому обслуживанию и ремонту автотранспортных средств и мотоциклов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7002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450020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/>
                    </a:p>
                  </a:txBody>
                  <a:tcPr marL="0" marR="0" marT="0" marB="0"/>
                </a:tc>
              </a:tr>
              <a:tr h="350520">
                <a:tc>
                  <a:txBody>
                    <a:bodyPr/>
                    <a:lstStyle/>
                    <a:p>
                      <a:pPr indent="127000"/>
                      <a:r>
                        <a:rPr lang="ru" sz="1100">
                          <a:latin typeface="Arial"/>
                        </a:rPr>
                        <a:t>Услуги по ремонту и монтажу машин и оборудования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03200"/>
                      <a:r>
                        <a:rPr lang="ru" sz="1100">
                          <a:latin typeface="Arial"/>
                        </a:rPr>
                        <a:t>330000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/>
                    </a:p>
                  </a:txBody>
                  <a:tcPr marL="0" marR="0" marT="0" marB="0"/>
                </a:tc>
              </a:tr>
              <a:tr h="502920">
                <a:tc>
                  <a:txBody>
                    <a:bodyPr/>
                    <a:lstStyle/>
                    <a:p>
                      <a:pPr indent="127000"/>
                      <a:r>
                        <a:rPr lang="ru" sz="1100">
                          <a:latin typeface="Arial"/>
                        </a:rPr>
                        <a:t>Услуги по организации перевозок грузов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7004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522900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2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Услуги грузовых транспортно-экспедиционных агентств, услуги по экспедированию грузов и услуги по комплектованию и рассортировке грузов</a:t>
                      </a:r>
                    </a:p>
                  </a:txBody>
                  <a:tcPr marL="0" marR="0" marT="0" marB="0" anchor="b"/>
                </a:tc>
              </a:tr>
              <a:tr h="347472">
                <a:tc>
                  <a:txBody>
                    <a:bodyPr/>
                    <a:lstStyle/>
                    <a:p>
                      <a:pPr marL="91000" indent="0"/>
                      <a:r>
                        <a:rPr lang="ru" sz="1100">
                          <a:latin typeface="Arial"/>
                        </a:rPr>
                        <a:t>Государственные услуги, таможенные сборы, услуги пожарной охраны и МЧС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7005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841842.АГ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/>
                    </a:p>
                  </a:txBody>
                  <a:tcPr marL="0" marR="0" marT="0" marB="0"/>
                </a:tc>
              </a:tr>
              <a:tr h="679704">
                <a:tc>
                  <a:txBody>
                    <a:bodyPr/>
                    <a:lstStyle/>
                    <a:p>
                      <a:pPr indent="127000"/>
                      <a:r>
                        <a:rPr lang="ru" sz="1100">
                          <a:latin typeface="Arial"/>
                        </a:rPr>
                        <a:t>Прямые услуги банков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7006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641910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3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Плата за открытие и ведение банковских счетов, осуществление расчетов по ним, выдачу и обслуживание пластиковых карт, инкассацию денежных средств, векселей, платежных и расчетных документов и др.*)</a:t>
                      </a:r>
                    </a:p>
                  </a:txBody>
                  <a:tcPr marL="0" marR="0" marT="0" marB="0" anchor="b"/>
                </a:tc>
              </a:tr>
              <a:tr h="539496">
                <a:tc>
                  <a:txBody>
                    <a:bodyPr/>
                    <a:lstStyle/>
                    <a:p>
                      <a:pPr marL="91000" indent="0">
                        <a:lnSpc>
                          <a:spcPct val="106000"/>
                        </a:lnSpc>
                      </a:pPr>
                      <a:r>
                        <a:rPr lang="ru" sz="1100">
                          <a:latin typeface="Arial"/>
                        </a:rPr>
                        <a:t>Другие виды услуг, включенных в строки 714 и 737 формы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2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6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6000"/>
                        </a:lnSpc>
                      </a:pPr>
                      <a:r>
                        <a:rPr lang="ru" sz="1100">
                          <a:latin typeface="Arial"/>
                        </a:rPr>
                        <a:t>Если значение строки 7500 превышает 10% от строки 7000, то укажите дополнительные виды оплаченных услуг</a:t>
                      </a:r>
                    </a:p>
                  </a:txBody>
                  <a:tcPr marL="0" marR="0" marT="0" marB="0" anchor="ctr"/>
                </a:tc>
              </a:tr>
              <a:tr h="353568">
                <a:tc>
                  <a:txBody>
                    <a:bodyPr/>
                    <a:lstStyle/>
                    <a:p>
                      <a:pPr marL="91000" indent="0"/>
                      <a:r>
                        <a:rPr lang="ru" sz="1100">
                          <a:latin typeface="Arial"/>
                        </a:rPr>
                        <a:t>№ 1-предприятие (строка 7000 минус сумма строк 7001-7006)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700"/>
                    </a:p>
                  </a:txBody>
                  <a:tcPr marL="0" marR="0" marT="0" marB="0"/>
                </a:tc>
              </a:tr>
              <a:tr h="179832">
                <a:tc>
                  <a:txBody>
                    <a:bodyPr/>
                    <a:lstStyle/>
                    <a:p>
                      <a:pPr marL="726000" indent="0"/>
                      <a:r>
                        <a:rPr lang="ru" sz="900">
                          <a:latin typeface="Arial"/>
                        </a:rPr>
                        <a:t>из них: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</a:tr>
              <a:tr h="182880"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900">
                          <a:latin typeface="Arial"/>
                        </a:rPr>
                        <a:t>7600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6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1183</Words>
  <Application>Microsoft Office PowerPoint</Application>
  <PresentationFormat>Произвольный</PresentationFormat>
  <Paragraphs>364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Касьянова Марина Андреевна</dc:creator>
  <cp:lastModifiedBy>Калинина Галина Анатольевна</cp:lastModifiedBy>
  <cp:revision>82</cp:revision>
  <dcterms:created xsi:type="dcterms:W3CDTF">2022-01-27T08:33:34Z</dcterms:created>
  <dcterms:modified xsi:type="dcterms:W3CDTF">2022-03-28T08:43:39Z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2022-01-27T00:00:00Z</vt:filetime>
  </property>
</Properties>
</file>